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4"/>
  </p:notesMasterIdLst>
  <p:sldIdLst>
    <p:sldId id="265" r:id="rId2"/>
    <p:sldId id="266" r:id="rId3"/>
    <p:sldId id="259" r:id="rId4"/>
    <p:sldId id="260" r:id="rId5"/>
    <p:sldId id="261" r:id="rId6"/>
    <p:sldId id="268" r:id="rId7"/>
    <p:sldId id="267" r:id="rId8"/>
    <p:sldId id="258" r:id="rId9"/>
    <p:sldId id="271" r:id="rId10"/>
    <p:sldId id="273" r:id="rId11"/>
    <p:sldId id="269"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7" autoAdjust="0"/>
    <p:restoredTop sz="94660"/>
  </p:normalViewPr>
  <p:slideViewPr>
    <p:cSldViewPr snapToGrid="0">
      <p:cViewPr varScale="1">
        <p:scale>
          <a:sx n="66" d="100"/>
          <a:sy n="66" d="100"/>
        </p:scale>
        <p:origin x="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B0E35-869C-4ADE-82EB-1EDC9B794ABB}" type="datetimeFigureOut">
              <a:rPr lang="en-GB" smtClean="0"/>
              <a:t>28/01/2021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F06DE-DE5D-4293-A2D8-B3CAC1D8D7D0}" type="slidenum">
              <a:rPr lang="en-GB" smtClean="0"/>
              <a:t>‹#›</a:t>
            </a:fld>
            <a:endParaRPr lang="en-GB"/>
          </a:p>
        </p:txBody>
      </p:sp>
    </p:spTree>
    <p:extLst>
      <p:ext uri="{BB962C8B-B14F-4D97-AF65-F5344CB8AC3E}">
        <p14:creationId xmlns:p14="http://schemas.microsoft.com/office/powerpoint/2010/main" val="1393007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a:prstGeom prst="rect">
            <a:avLst/>
          </a:prstGeom>
        </p:spPr>
        <p:txBody>
          <a:bodyPr/>
          <a:lstStyle>
            <a:lvl1pPr>
              <a:defRPr>
                <a:solidFill>
                  <a:schemeClr val="tx1"/>
                </a:solidFill>
              </a:defRPr>
            </a:lvl1pPr>
          </a:lstStyle>
          <a:p>
            <a:r>
              <a:rPr lang="en-US"/>
              <a:t>Click to edit Master title style</a:t>
            </a:r>
            <a:endParaRPr lang="en-GB"/>
          </a:p>
        </p:txBody>
      </p:sp>
      <p:sp>
        <p:nvSpPr>
          <p:cNvPr id="10" name="Text Placeholder 9"/>
          <p:cNvSpPr>
            <a:spLocks noGrp="1"/>
          </p:cNvSpPr>
          <p:nvPr>
            <p:ph type="body" sz="quarter" idx="10" hasCustomPrompt="1"/>
          </p:nvPr>
        </p:nvSpPr>
        <p:spPr>
          <a:xfrm>
            <a:off x="2735149" y="4293096"/>
            <a:ext cx="6721705" cy="504304"/>
          </a:xfrm>
        </p:spPr>
        <p:txBody>
          <a:bodyPr/>
          <a:lstStyle>
            <a:lvl1pPr marL="0" indent="0" algn="ctr">
              <a:buFontTx/>
              <a:buNone/>
              <a:defRPr sz="2400">
                <a:solidFill>
                  <a:schemeClr val="bg1">
                    <a:lumMod val="50000"/>
                  </a:schemeClr>
                </a:solidFill>
              </a:defRPr>
            </a:lvl1pPr>
          </a:lstStyle>
          <a:p>
            <a:pPr lvl="0"/>
            <a:r>
              <a:rPr lang="en-GB"/>
              <a:t>Mechanical Engineering Team</a:t>
            </a:r>
          </a:p>
        </p:txBody>
      </p:sp>
    </p:spTree>
    <p:extLst>
      <p:ext uri="{BB962C8B-B14F-4D97-AF65-F5344CB8AC3E}">
        <p14:creationId xmlns:p14="http://schemas.microsoft.com/office/powerpoint/2010/main" val="3153688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39351" y="6525344"/>
            <a:ext cx="9409045" cy="382352"/>
          </a:xfrm>
          <a:prstGeom prst="rect">
            <a:avLst/>
          </a:prstGeom>
        </p:spPr>
        <p:txBody>
          <a:bodyPr/>
          <a:lstStyle>
            <a:lvl1pPr>
              <a:defRPr>
                <a:solidFill>
                  <a:schemeClr val="bg1">
                    <a:lumMod val="50000"/>
                  </a:schemeClr>
                </a:solidFill>
              </a:defRPr>
            </a:lvl1pPr>
          </a:lstStyle>
          <a:p>
            <a:r>
              <a:rPr lang="en-GB"/>
              <a:t>Mechanical Engineering Team, Diamond-II MAC#2, Jan. 25</a:t>
            </a:r>
            <a:r>
              <a:rPr lang="en-GB" baseline="30000"/>
              <a:t>th</a:t>
            </a:r>
            <a:r>
              <a:rPr lang="en-GB"/>
              <a:t>-27</a:t>
            </a:r>
            <a:r>
              <a:rPr lang="en-GB" baseline="30000"/>
              <a:t>th</a:t>
            </a:r>
            <a:r>
              <a:rPr lang="en-GB"/>
              <a:t>  2021</a:t>
            </a:r>
          </a:p>
        </p:txBody>
      </p:sp>
      <p:sp>
        <p:nvSpPr>
          <p:cNvPr id="5" name="Content Placeholder 2"/>
          <p:cNvSpPr>
            <a:spLocks noGrp="1"/>
          </p:cNvSpPr>
          <p:nvPr>
            <p:ph idx="1"/>
          </p:nvPr>
        </p:nvSpPr>
        <p:spPr>
          <a:xfrm>
            <a:off x="239351" y="836712"/>
            <a:ext cx="11713301" cy="5688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p:cNvSpPr/>
          <p:nvPr userDrawn="1"/>
        </p:nvSpPr>
        <p:spPr bwMode="auto">
          <a:xfrm>
            <a:off x="2275" y="0"/>
            <a:ext cx="12192000" cy="512676"/>
          </a:xfrm>
          <a:prstGeom prst="rect">
            <a:avLst/>
          </a:prstGeom>
          <a:solidFill>
            <a:srgbClr val="26267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18" charset="0"/>
            </a:endParaRPr>
          </a:p>
        </p:txBody>
      </p:sp>
      <p:sp>
        <p:nvSpPr>
          <p:cNvPr id="7" name="Title 6"/>
          <p:cNvSpPr>
            <a:spLocks noGrp="1"/>
          </p:cNvSpPr>
          <p:nvPr>
            <p:ph type="title" hasCustomPrompt="1"/>
          </p:nvPr>
        </p:nvSpPr>
        <p:spPr>
          <a:xfrm>
            <a:off x="239351" y="-99391"/>
            <a:ext cx="11713301" cy="720080"/>
          </a:xfrm>
          <a:prstGeom prst="rect">
            <a:avLst/>
          </a:prstGeom>
        </p:spPr>
        <p:txBody>
          <a:bodyPr/>
          <a:lstStyle>
            <a:lvl1pPr>
              <a:defRPr baseline="0"/>
            </a:lvl1pPr>
          </a:lstStyle>
          <a:p>
            <a:r>
              <a:rPr lang="en-US"/>
              <a:t>Click to edit title</a:t>
            </a:r>
            <a:endParaRPr lang="en-GB"/>
          </a:p>
        </p:txBody>
      </p:sp>
      <p:sp>
        <p:nvSpPr>
          <p:cNvPr id="8" name="Slide Number Placeholder 6"/>
          <p:cNvSpPr>
            <a:spLocks noGrp="1"/>
          </p:cNvSpPr>
          <p:nvPr>
            <p:ph type="sldNum" sz="quarter" idx="12"/>
          </p:nvPr>
        </p:nvSpPr>
        <p:spPr>
          <a:xfrm>
            <a:off x="11856640" y="6475648"/>
            <a:ext cx="432048" cy="382352"/>
          </a:xfrm>
          <a:prstGeom prst="rect">
            <a:avLst/>
          </a:prstGeom>
        </p:spPr>
        <p:txBody>
          <a:bodyPr/>
          <a:lstStyle>
            <a:lvl1pPr>
              <a:defRPr>
                <a:solidFill>
                  <a:schemeClr val="bg1">
                    <a:lumMod val="50000"/>
                  </a:schemeClr>
                </a:solidFill>
              </a:defRPr>
            </a:lvl1pPr>
          </a:lstStyle>
          <a:p>
            <a:fld id="{58EEFB2D-35A7-4BFF-A166-F5B8E811460E}" type="slidenum">
              <a:rPr lang="en-GB" smtClean="0"/>
              <a:pPr/>
              <a:t>‹#›</a:t>
            </a:fld>
            <a:endParaRPr lang="en-GB"/>
          </a:p>
        </p:txBody>
      </p:sp>
    </p:spTree>
    <p:extLst>
      <p:ext uri="{BB962C8B-B14F-4D97-AF65-F5344CB8AC3E}">
        <p14:creationId xmlns:p14="http://schemas.microsoft.com/office/powerpoint/2010/main" val="275360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39349" y="836712"/>
            <a:ext cx="5755051" cy="56886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hasCustomPrompt="1"/>
          </p:nvPr>
        </p:nvSpPr>
        <p:spPr>
          <a:xfrm>
            <a:off x="6197601" y="836712"/>
            <a:ext cx="5755051" cy="56886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2"/>
          </p:nvPr>
        </p:nvSpPr>
        <p:spPr>
          <a:xfrm>
            <a:off x="11856640" y="6482165"/>
            <a:ext cx="455252" cy="382352"/>
          </a:xfrm>
          <a:prstGeom prst="rect">
            <a:avLst/>
          </a:prstGeom>
        </p:spPr>
        <p:txBody>
          <a:bodyPr/>
          <a:lstStyle>
            <a:lvl1pPr>
              <a:defRPr>
                <a:solidFill>
                  <a:schemeClr val="bg1">
                    <a:lumMod val="50000"/>
                  </a:schemeClr>
                </a:solidFill>
              </a:defRPr>
            </a:lvl1pPr>
          </a:lstStyle>
          <a:p>
            <a:fld id="{58EEFB2D-35A7-4BFF-A166-F5B8E811460E}" type="slidenum">
              <a:rPr lang="en-GB" smtClean="0"/>
              <a:pPr/>
              <a:t>‹#›</a:t>
            </a:fld>
            <a:endParaRPr lang="en-GB"/>
          </a:p>
        </p:txBody>
      </p:sp>
      <p:sp>
        <p:nvSpPr>
          <p:cNvPr id="8" name="Rectangle 7"/>
          <p:cNvSpPr/>
          <p:nvPr userDrawn="1"/>
        </p:nvSpPr>
        <p:spPr bwMode="auto">
          <a:xfrm>
            <a:off x="2275" y="0"/>
            <a:ext cx="12192000" cy="512676"/>
          </a:xfrm>
          <a:prstGeom prst="rect">
            <a:avLst/>
          </a:prstGeom>
          <a:solidFill>
            <a:srgbClr val="26267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18" charset="0"/>
            </a:endParaRPr>
          </a:p>
        </p:txBody>
      </p:sp>
      <p:sp>
        <p:nvSpPr>
          <p:cNvPr id="10" name="Footer Placeholder 2"/>
          <p:cNvSpPr>
            <a:spLocks noGrp="1"/>
          </p:cNvSpPr>
          <p:nvPr>
            <p:ph type="ftr" sz="quarter" idx="10"/>
          </p:nvPr>
        </p:nvSpPr>
        <p:spPr>
          <a:xfrm>
            <a:off x="239351" y="6525344"/>
            <a:ext cx="9409045" cy="382352"/>
          </a:xfrm>
          <a:prstGeom prst="rect">
            <a:avLst/>
          </a:prstGeom>
        </p:spPr>
        <p:txBody>
          <a:bodyPr/>
          <a:lstStyle>
            <a:lvl1pPr>
              <a:defRPr>
                <a:solidFill>
                  <a:schemeClr val="bg1">
                    <a:lumMod val="50000"/>
                  </a:schemeClr>
                </a:solidFill>
              </a:defRPr>
            </a:lvl1pPr>
          </a:lstStyle>
          <a:p>
            <a:r>
              <a:rPr lang="en-GB"/>
              <a:t>Mechanical Engineering Team, Diamond-II MAC#2, Jan. 25th-27th  2021</a:t>
            </a:r>
          </a:p>
        </p:txBody>
      </p:sp>
      <p:sp>
        <p:nvSpPr>
          <p:cNvPr id="5" name="Title 4"/>
          <p:cNvSpPr>
            <a:spLocks noGrp="1"/>
          </p:cNvSpPr>
          <p:nvPr>
            <p:ph type="title" hasCustomPrompt="1"/>
          </p:nvPr>
        </p:nvSpPr>
        <p:spPr>
          <a:xfrm>
            <a:off x="239351" y="-99391"/>
            <a:ext cx="11713301" cy="720079"/>
          </a:xfrm>
          <a:prstGeom prst="rect">
            <a:avLst/>
          </a:prstGeom>
        </p:spPr>
        <p:txBody>
          <a:bodyPr/>
          <a:lstStyle/>
          <a:p>
            <a:r>
              <a:rPr lang="en-US"/>
              <a:t>Click to edit title</a:t>
            </a:r>
            <a:endParaRPr lang="en-GB"/>
          </a:p>
        </p:txBody>
      </p:sp>
    </p:spTree>
    <p:extLst>
      <p:ext uri="{BB962C8B-B14F-4D97-AF65-F5344CB8AC3E}">
        <p14:creationId xmlns:p14="http://schemas.microsoft.com/office/powerpoint/2010/main" val="5291780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9351" y="836712"/>
            <a:ext cx="11713301" cy="56886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4">
            <a:extLst>
              <a:ext uri="{FF2B5EF4-FFF2-40B4-BE49-F238E27FC236}">
                <a16:creationId xmlns:a16="http://schemas.microsoft.com/office/drawing/2014/main" id="{21A38078-CB6F-47FB-BFBE-C54AE55CE23F}"/>
              </a:ext>
            </a:extLst>
          </p:cNvPr>
          <p:cNvPicPr>
            <a:picLocks noChangeAspect="1" noChangeArrowheads="1"/>
          </p:cNvPicPr>
          <p:nvPr userDrawn="1"/>
        </p:nvPicPr>
        <p:blipFill>
          <a:blip r:embed="rId5" cstate="print"/>
          <a:srcRect/>
          <a:stretch>
            <a:fillRect/>
          </a:stretch>
        </p:blipFill>
        <p:spPr bwMode="auto">
          <a:xfrm>
            <a:off x="10839" y="4853562"/>
            <a:ext cx="4788024" cy="2014010"/>
          </a:xfrm>
          <a:prstGeom prst="rect">
            <a:avLst/>
          </a:prstGeom>
          <a:noFill/>
          <a:ln w="9525">
            <a:noFill/>
            <a:miter lim="800000"/>
            <a:headEnd/>
            <a:tailEnd/>
          </a:ln>
          <a:effectLst/>
        </p:spPr>
      </p:pic>
      <p:pic>
        <p:nvPicPr>
          <p:cNvPr id="6" name="Picture 5" descr="S:\TE24\NS\diamond logo approved.gif">
            <a:extLst>
              <a:ext uri="{FF2B5EF4-FFF2-40B4-BE49-F238E27FC236}">
                <a16:creationId xmlns:a16="http://schemas.microsoft.com/office/drawing/2014/main" id="{2F63724D-8DAE-435A-9C76-F6D48E20BF86}"/>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488488" y="6429545"/>
            <a:ext cx="1436016" cy="428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4693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dt="0"/>
  <p:txStyles>
    <p:titleStyle>
      <a:lvl1pPr algn="ctr" defTabSz="914400" rtl="0" eaLnBrk="1" latinLnBrk="0" hangingPunct="1">
        <a:spcBef>
          <a:spcPct val="0"/>
        </a:spcBef>
        <a:buNone/>
        <a:defRPr sz="40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11760200" y="6475413"/>
            <a:ext cx="431800" cy="382587"/>
          </a:xfrm>
          <a:prstGeom prst="rect">
            <a:avLst/>
          </a:prstGeom>
        </p:spPr>
        <p:txBody>
          <a:bodyPr/>
          <a:lstStyle/>
          <a:p>
            <a:fld id="{58EEFB2D-35A7-4BFF-A166-F5B8E811460E}" type="slidenum">
              <a:rPr lang="en-GB" smtClean="0"/>
              <a:pPr/>
              <a:t>1</a:t>
            </a:fld>
            <a:endParaRPr lang="en-GB"/>
          </a:p>
        </p:txBody>
      </p:sp>
      <p:sp>
        <p:nvSpPr>
          <p:cNvPr id="6" name="Title 1"/>
          <p:cNvSpPr txBox="1">
            <a:spLocks/>
          </p:cNvSpPr>
          <p:nvPr/>
        </p:nvSpPr>
        <p:spPr>
          <a:xfrm>
            <a:off x="2448026" y="1389282"/>
            <a:ext cx="6917355" cy="1470025"/>
          </a:xfrm>
          <a:prstGeom prst="rect">
            <a:avLst/>
          </a:prstGeom>
        </p:spPr>
        <p:txBody>
          <a:bodyPr/>
          <a:lstStyle>
            <a:lvl1pPr algn="ctr" defTabSz="914400" rtl="0" eaLnBrk="1" latinLnBrk="0" hangingPunct="1">
              <a:spcBef>
                <a:spcPct val="0"/>
              </a:spcBef>
              <a:buNone/>
              <a:defRPr sz="4000" kern="1200" baseline="0">
                <a:solidFill>
                  <a:schemeClr val="bg1"/>
                </a:solidFill>
                <a:latin typeface="+mj-lt"/>
                <a:ea typeface="+mj-ea"/>
                <a:cs typeface="+mj-cs"/>
              </a:defRPr>
            </a:lvl1pPr>
          </a:lstStyle>
          <a:p>
            <a:r>
              <a:rPr lang="en-GB" smtClean="0"/>
              <a:t>Front End Informal Meeting With Swiss Light Source</a:t>
            </a:r>
            <a:endParaRPr lang="en-GB" dirty="0"/>
          </a:p>
        </p:txBody>
      </p:sp>
      <p:sp>
        <p:nvSpPr>
          <p:cNvPr id="7" name="Title 1"/>
          <p:cNvSpPr txBox="1">
            <a:spLocks/>
          </p:cNvSpPr>
          <p:nvPr/>
        </p:nvSpPr>
        <p:spPr>
          <a:xfrm>
            <a:off x="2600426" y="1541682"/>
            <a:ext cx="6917355" cy="1470025"/>
          </a:xfrm>
          <a:prstGeom prst="rect">
            <a:avLst/>
          </a:prstGeom>
        </p:spPr>
        <p:txBody>
          <a:bodyPr/>
          <a:lstStyle>
            <a:lvl1pPr algn="ctr" defTabSz="914400" rtl="0" eaLnBrk="1" latinLnBrk="0" hangingPunct="1">
              <a:spcBef>
                <a:spcPct val="0"/>
              </a:spcBef>
              <a:buNone/>
              <a:defRPr sz="4000" kern="1200" baseline="0">
                <a:solidFill>
                  <a:schemeClr val="bg1"/>
                </a:solidFill>
                <a:latin typeface="+mj-lt"/>
                <a:ea typeface="+mj-ea"/>
                <a:cs typeface="+mj-cs"/>
              </a:defRPr>
            </a:lvl1pPr>
          </a:lstStyle>
          <a:p>
            <a:r>
              <a:rPr lang="en-GB" smtClean="0"/>
              <a:t>Front End Informal Meeting With Swiss Light Source</a:t>
            </a:r>
            <a:endParaRPr lang="en-GB" dirty="0"/>
          </a:p>
        </p:txBody>
      </p:sp>
      <p:sp>
        <p:nvSpPr>
          <p:cNvPr id="8" name="Rectangle 7"/>
          <p:cNvSpPr/>
          <p:nvPr/>
        </p:nvSpPr>
        <p:spPr>
          <a:xfrm>
            <a:off x="2249696" y="1289647"/>
            <a:ext cx="7618813" cy="1569660"/>
          </a:xfrm>
          <a:prstGeom prst="rect">
            <a:avLst/>
          </a:prstGeom>
        </p:spPr>
        <p:txBody>
          <a:bodyPr wrap="square">
            <a:spAutoFit/>
          </a:bodyPr>
          <a:lstStyle/>
          <a:p>
            <a:pPr algn="ctr"/>
            <a:r>
              <a:rPr lang="en-GB" sz="4800" dirty="0"/>
              <a:t>Front End Informal Meeting With Swiss Light Source</a:t>
            </a:r>
          </a:p>
        </p:txBody>
      </p:sp>
      <p:sp>
        <p:nvSpPr>
          <p:cNvPr id="11" name="TextBox 10"/>
          <p:cNvSpPr txBox="1"/>
          <p:nvPr/>
        </p:nvSpPr>
        <p:spPr>
          <a:xfrm>
            <a:off x="4547936" y="4215866"/>
            <a:ext cx="3022332" cy="523220"/>
          </a:xfrm>
          <a:prstGeom prst="rect">
            <a:avLst/>
          </a:prstGeom>
          <a:noFill/>
        </p:spPr>
        <p:txBody>
          <a:bodyPr wrap="square" rtlCol="0">
            <a:spAutoFit/>
          </a:bodyPr>
          <a:lstStyle/>
          <a:p>
            <a:r>
              <a:rPr lang="en-GB" sz="2800" dirty="0" smtClean="0"/>
              <a:t>Prepared by Xia Liu</a:t>
            </a:r>
            <a:endParaRPr lang="en-GB" sz="2800" dirty="0"/>
          </a:p>
        </p:txBody>
      </p:sp>
    </p:spTree>
    <p:extLst>
      <p:ext uri="{BB962C8B-B14F-4D97-AF65-F5344CB8AC3E}">
        <p14:creationId xmlns:p14="http://schemas.microsoft.com/office/powerpoint/2010/main" val="584021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Prototype Slits</a:t>
            </a:r>
            <a:endParaRPr lang="en-GB" dirty="0"/>
          </a:p>
        </p:txBody>
      </p:sp>
      <p:sp>
        <p:nvSpPr>
          <p:cNvPr id="5" name="Slide Number Placeholder 4"/>
          <p:cNvSpPr>
            <a:spLocks noGrp="1"/>
          </p:cNvSpPr>
          <p:nvPr>
            <p:ph type="sldNum" sz="quarter" idx="12"/>
          </p:nvPr>
        </p:nvSpPr>
        <p:spPr/>
        <p:txBody>
          <a:bodyPr/>
          <a:lstStyle/>
          <a:p>
            <a:fld id="{58EEFB2D-35A7-4BFF-A166-F5B8E811460E}" type="slidenum">
              <a:rPr lang="en-GB" smtClean="0"/>
              <a:pPr/>
              <a:t>10</a:t>
            </a:fld>
            <a:endParaRPr lang="en-GB"/>
          </a:p>
        </p:txBody>
      </p:sp>
      <p:pic>
        <p:nvPicPr>
          <p:cNvPr id="7" name="Picture 6"/>
          <p:cNvPicPr>
            <a:picLocks noChangeAspect="1"/>
          </p:cNvPicPr>
          <p:nvPr/>
        </p:nvPicPr>
        <p:blipFill>
          <a:blip r:embed="rId2"/>
          <a:stretch>
            <a:fillRect/>
          </a:stretch>
        </p:blipFill>
        <p:spPr>
          <a:xfrm>
            <a:off x="4904509" y="854994"/>
            <a:ext cx="7214337" cy="5035161"/>
          </a:xfrm>
          <a:prstGeom prst="rect">
            <a:avLst/>
          </a:prstGeom>
        </p:spPr>
      </p:pic>
      <p:pic>
        <p:nvPicPr>
          <p:cNvPr id="6" name="Picture 5"/>
          <p:cNvPicPr>
            <a:picLocks noChangeAspect="1"/>
          </p:cNvPicPr>
          <p:nvPr/>
        </p:nvPicPr>
        <p:blipFill>
          <a:blip r:embed="rId3"/>
          <a:stretch>
            <a:fillRect/>
          </a:stretch>
        </p:blipFill>
        <p:spPr>
          <a:xfrm>
            <a:off x="147780" y="1485900"/>
            <a:ext cx="4940130" cy="3427845"/>
          </a:xfrm>
          <a:prstGeom prst="rect">
            <a:avLst/>
          </a:prstGeom>
        </p:spPr>
      </p:pic>
      <p:sp>
        <p:nvSpPr>
          <p:cNvPr id="8" name="Rectangle 7"/>
          <p:cNvSpPr/>
          <p:nvPr/>
        </p:nvSpPr>
        <p:spPr>
          <a:xfrm>
            <a:off x="4625342" y="6139848"/>
            <a:ext cx="2941318" cy="369332"/>
          </a:xfrm>
          <a:prstGeom prst="rect">
            <a:avLst/>
          </a:prstGeom>
        </p:spPr>
        <p:txBody>
          <a:bodyPr wrap="none">
            <a:spAutoFit/>
          </a:bodyPr>
          <a:lstStyle/>
          <a:p>
            <a:r>
              <a:rPr lang="en-US" altLang="en-US" b="1" dirty="0">
                <a:solidFill>
                  <a:srgbClr val="3F3F3F"/>
                </a:solidFill>
                <a:latin typeface="Calibri" panose="020F0502020204030204" pitchFamily="34" charset="0"/>
              </a:rPr>
              <a:t>Oliver Schmidt / MEDSI 2014</a:t>
            </a:r>
            <a:endParaRPr lang="en-US" altLang="en-US" b="1" dirty="0">
              <a:solidFill>
                <a:srgbClr val="3F3F3F"/>
              </a:solidFill>
              <a:latin typeface="Calibri" panose="020F0502020204030204" pitchFamily="34" charset="0"/>
            </a:endParaRPr>
          </a:p>
        </p:txBody>
      </p:sp>
    </p:spTree>
    <p:extLst>
      <p:ext uri="{BB962C8B-B14F-4D97-AF65-F5344CB8AC3E}">
        <p14:creationId xmlns:p14="http://schemas.microsoft.com/office/powerpoint/2010/main" val="1515891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524000" y="1"/>
            <a:ext cx="9144000" cy="392792"/>
          </a:xfrm>
          <a:prstGeom prst="rect">
            <a:avLst/>
          </a:prstGeom>
          <a:solidFill>
            <a:srgbClr val="00246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2400">
              <a:latin typeface="Times"/>
            </a:endParaRPr>
          </a:p>
        </p:txBody>
      </p:sp>
      <p:graphicFrame>
        <p:nvGraphicFramePr>
          <p:cNvPr id="4" name="Table 3"/>
          <p:cNvGraphicFramePr>
            <a:graphicFrameLocks noGrp="1"/>
          </p:cNvGraphicFramePr>
          <p:nvPr>
            <p:extLst>
              <p:ext uri="{D42A27DB-BD31-4B8C-83A1-F6EECF244321}">
                <p14:modId xmlns:p14="http://schemas.microsoft.com/office/powerpoint/2010/main" val="3806887954"/>
              </p:ext>
            </p:extLst>
          </p:nvPr>
        </p:nvGraphicFramePr>
        <p:xfrm>
          <a:off x="364385" y="623298"/>
          <a:ext cx="3888432" cy="1559560"/>
        </p:xfrm>
        <a:graphic>
          <a:graphicData uri="http://schemas.openxmlformats.org/drawingml/2006/table">
            <a:tbl>
              <a:tblPr firstRow="1" bandRow="1">
                <a:tableStyleId>{5940675A-B579-460E-94D1-54222C63F5DA}</a:tableStyleId>
              </a:tblPr>
              <a:tblGrid>
                <a:gridCol w="940225">
                  <a:extLst>
                    <a:ext uri="{9D8B030D-6E8A-4147-A177-3AD203B41FA5}">
                      <a16:colId xmlns:a16="http://schemas.microsoft.com/office/drawing/2014/main" val="900366903"/>
                    </a:ext>
                  </a:extLst>
                </a:gridCol>
                <a:gridCol w="912540">
                  <a:extLst>
                    <a:ext uri="{9D8B030D-6E8A-4147-A177-3AD203B41FA5}">
                      <a16:colId xmlns:a16="http://schemas.microsoft.com/office/drawing/2014/main" val="2450742430"/>
                    </a:ext>
                  </a:extLst>
                </a:gridCol>
                <a:gridCol w="2035667">
                  <a:extLst>
                    <a:ext uri="{9D8B030D-6E8A-4147-A177-3AD203B41FA5}">
                      <a16:colId xmlns:a16="http://schemas.microsoft.com/office/drawing/2014/main" val="2236579728"/>
                    </a:ext>
                  </a:extLst>
                </a:gridCol>
              </a:tblGrid>
              <a:tr h="370840">
                <a:tc>
                  <a:txBody>
                    <a:bodyPr/>
                    <a:lstStyle/>
                    <a:p>
                      <a:pPr algn="ctr"/>
                      <a:r>
                        <a:rPr lang="en-GB" sz="1800" dirty="0" smtClean="0">
                          <a:latin typeface="Calibri" panose="020F0502020204030204" pitchFamily="34" charset="0"/>
                          <a:cs typeface="Calibri" panose="020F0502020204030204" pitchFamily="34" charset="0"/>
                        </a:rPr>
                        <a:t>D-I</a:t>
                      </a:r>
                      <a:endParaRPr lang="en-GB" sz="1800" dirty="0">
                        <a:latin typeface="Calibri" panose="020F0502020204030204" pitchFamily="34" charset="0"/>
                        <a:cs typeface="Calibri" panose="020F0502020204030204" pitchFamily="34" charset="0"/>
                      </a:endParaRPr>
                    </a:p>
                  </a:txBody>
                  <a:tcPr>
                    <a:solidFill>
                      <a:schemeClr val="accent6">
                        <a:lumMod val="20000"/>
                        <a:lumOff val="80000"/>
                      </a:schemeClr>
                    </a:solidFill>
                  </a:tcPr>
                </a:tc>
                <a:tc>
                  <a:txBody>
                    <a:bodyPr/>
                    <a:lstStyle/>
                    <a:p>
                      <a:pPr algn="ctr"/>
                      <a:r>
                        <a:rPr lang="en-GB" sz="1800" dirty="0" smtClean="0">
                          <a:latin typeface="Calibri" panose="020F0502020204030204" pitchFamily="34" charset="0"/>
                          <a:cs typeface="Calibri" panose="020F0502020204030204" pitchFamily="34" charset="0"/>
                        </a:rPr>
                        <a:t>D-II</a:t>
                      </a:r>
                      <a:endParaRPr lang="en-GB" sz="1800" dirty="0">
                        <a:latin typeface="Calibri" panose="020F0502020204030204" pitchFamily="34" charset="0"/>
                        <a:cs typeface="Calibri" panose="020F0502020204030204" pitchFamily="34" charset="0"/>
                      </a:endParaRPr>
                    </a:p>
                  </a:txBody>
                  <a:tcPr>
                    <a:solidFill>
                      <a:schemeClr val="accent6">
                        <a:lumMod val="20000"/>
                        <a:lumOff val="80000"/>
                      </a:schemeClr>
                    </a:solidFill>
                  </a:tcPr>
                </a:tc>
                <a:tc>
                  <a:txBody>
                    <a:bodyPr/>
                    <a:lstStyle/>
                    <a:p>
                      <a:pPr algn="ctr"/>
                      <a:r>
                        <a:rPr lang="en-GB" sz="1800" dirty="0" smtClean="0">
                          <a:latin typeface="Calibri" panose="020F0502020204030204" pitchFamily="34" charset="0"/>
                          <a:cs typeface="Calibri" panose="020F0502020204030204" pitchFamily="34" charset="0"/>
                        </a:rPr>
                        <a:t>Source</a:t>
                      </a:r>
                      <a:endParaRPr lang="en-GB" sz="1800" dirty="0">
                        <a:latin typeface="Calibri" panose="020F0502020204030204" pitchFamily="34" charset="0"/>
                        <a:cs typeface="Calibri" panose="020F0502020204030204" pitchFamily="34" charset="0"/>
                      </a:endParaRPr>
                    </a:p>
                  </a:txBody>
                  <a:tcPr>
                    <a:solidFill>
                      <a:schemeClr val="accent6">
                        <a:lumMod val="20000"/>
                        <a:lumOff val="80000"/>
                      </a:schemeClr>
                    </a:solidFill>
                  </a:tcPr>
                </a:tc>
                <a:extLst>
                  <a:ext uri="{0D108BD9-81ED-4DB2-BD59-A6C34878D82A}">
                    <a16:rowId xmlns:a16="http://schemas.microsoft.com/office/drawing/2014/main" val="2954899207"/>
                  </a:ext>
                </a:extLst>
              </a:tr>
              <a:tr h="370840">
                <a:tc>
                  <a:txBody>
                    <a:bodyPr/>
                    <a:lstStyle/>
                    <a:p>
                      <a:pPr algn="ctr"/>
                      <a:r>
                        <a:rPr lang="en-GB" sz="1800" dirty="0" smtClean="0">
                          <a:latin typeface="Calibri" panose="020F0502020204030204" pitchFamily="34" charset="0"/>
                          <a:cs typeface="Calibri" panose="020F0502020204030204" pitchFamily="34" charset="0"/>
                        </a:rPr>
                        <a:t>B18</a:t>
                      </a:r>
                      <a:endParaRPr lang="en-GB" sz="1800" dirty="0">
                        <a:latin typeface="Calibri" panose="020F0502020204030204" pitchFamily="34" charset="0"/>
                        <a:cs typeface="Calibri" panose="020F0502020204030204" pitchFamily="34" charset="0"/>
                      </a:endParaRPr>
                    </a:p>
                  </a:txBody>
                  <a:tcPr>
                    <a:solidFill>
                      <a:schemeClr val="accent6">
                        <a:lumMod val="20000"/>
                        <a:lumOff val="80000"/>
                      </a:schemeClr>
                    </a:solidFill>
                  </a:tcPr>
                </a:tc>
                <a:tc>
                  <a:txBody>
                    <a:bodyPr/>
                    <a:lstStyle/>
                    <a:p>
                      <a:pPr algn="ctr"/>
                      <a:r>
                        <a:rPr lang="en-GB" sz="1800" dirty="0" smtClean="0">
                          <a:latin typeface="Calibri" panose="020F0502020204030204" pitchFamily="34" charset="0"/>
                          <a:cs typeface="Calibri" panose="020F0502020204030204" pitchFamily="34" charset="0"/>
                        </a:rPr>
                        <a:t>K18</a:t>
                      </a:r>
                      <a:endParaRPr lang="en-GB" sz="1800" dirty="0">
                        <a:latin typeface="Calibri" panose="020F0502020204030204" pitchFamily="34" charset="0"/>
                        <a:cs typeface="Calibri" panose="020F0502020204030204" pitchFamily="34" charset="0"/>
                      </a:endParaRPr>
                    </a:p>
                  </a:txBody>
                  <a:tcPr>
                    <a:solidFill>
                      <a:schemeClr val="accent6">
                        <a:lumMod val="20000"/>
                        <a:lumOff val="80000"/>
                      </a:schemeClr>
                    </a:solidFill>
                  </a:tcPr>
                </a:tc>
                <a:tc rowSpan="3">
                  <a:txBody>
                    <a:bodyPr/>
                    <a:lstStyle/>
                    <a:p>
                      <a:pPr algn="ctr"/>
                      <a:r>
                        <a:rPr lang="en-GB" sz="1800" dirty="0" smtClean="0">
                          <a:latin typeface="Calibri" panose="020F0502020204030204" pitchFamily="34" charset="0"/>
                          <a:cs typeface="Calibri" panose="020F0502020204030204" pitchFamily="34" charset="0"/>
                        </a:rPr>
                        <a:t>Bending Dipole</a:t>
                      </a:r>
                      <a:r>
                        <a:rPr lang="en-GB" sz="1800" baseline="0" dirty="0" smtClean="0">
                          <a:latin typeface="Calibri" panose="020F0502020204030204" pitchFamily="34" charset="0"/>
                          <a:cs typeface="Calibri" panose="020F0502020204030204" pitchFamily="34" charset="0"/>
                        </a:rPr>
                        <a:t> </a:t>
                      </a:r>
                    </a:p>
                    <a:p>
                      <a:pPr algn="ctr"/>
                      <a:r>
                        <a:rPr lang="en-GB" sz="1800" baseline="0" dirty="0" smtClean="0">
                          <a:latin typeface="Calibri" panose="020F0502020204030204" pitchFamily="34" charset="0"/>
                          <a:cs typeface="Calibri" panose="020F0502020204030204" pitchFamily="34" charset="0"/>
                        </a:rPr>
                        <a:t>D4</a:t>
                      </a:r>
                    </a:p>
                    <a:p>
                      <a:pPr algn="ctr"/>
                      <a:r>
                        <a:rPr lang="en-GB" sz="1800" baseline="0" dirty="0" smtClean="0">
                          <a:latin typeface="Calibri" panose="020F0502020204030204" pitchFamily="34" charset="0"/>
                          <a:cs typeface="Calibri" panose="020F0502020204030204" pitchFamily="34" charset="0"/>
                        </a:rPr>
                        <a:t>3PW</a:t>
                      </a:r>
                    </a:p>
                    <a:p>
                      <a:pPr algn="ctr"/>
                      <a:endParaRPr lang="en-GB" sz="1800" dirty="0" smtClean="0">
                        <a:latin typeface="Calibri" panose="020F0502020204030204" pitchFamily="34" charset="0"/>
                        <a:cs typeface="Calibri" panose="020F0502020204030204" pitchFamily="34" charset="0"/>
                      </a:endParaRPr>
                    </a:p>
                  </a:txBody>
                  <a:tcPr>
                    <a:solidFill>
                      <a:schemeClr val="accent6">
                        <a:lumMod val="20000"/>
                        <a:lumOff val="80000"/>
                      </a:schemeClr>
                    </a:solidFill>
                  </a:tcPr>
                </a:tc>
                <a:extLst>
                  <a:ext uri="{0D108BD9-81ED-4DB2-BD59-A6C34878D82A}">
                    <a16:rowId xmlns:a16="http://schemas.microsoft.com/office/drawing/2014/main" val="750905335"/>
                  </a:ext>
                </a:extLst>
              </a:tr>
              <a:tr h="370840">
                <a:tc>
                  <a:txBody>
                    <a:bodyPr/>
                    <a:lstStyle/>
                    <a:p>
                      <a:pPr algn="ctr"/>
                      <a:r>
                        <a:rPr lang="en-GB" sz="1800" dirty="0" smtClean="0">
                          <a:latin typeface="Calibri" panose="020F0502020204030204" pitchFamily="34" charset="0"/>
                          <a:cs typeface="Calibri" panose="020F0502020204030204" pitchFamily="34" charset="0"/>
                        </a:rPr>
                        <a:t>B22</a:t>
                      </a:r>
                      <a:endParaRPr lang="en-GB" sz="1800" dirty="0">
                        <a:latin typeface="Calibri" panose="020F0502020204030204" pitchFamily="34" charset="0"/>
                        <a:cs typeface="Calibri" panose="020F0502020204030204" pitchFamily="34" charset="0"/>
                      </a:endParaRPr>
                    </a:p>
                  </a:txBody>
                  <a:tcPr>
                    <a:solidFill>
                      <a:schemeClr val="accent6">
                        <a:lumMod val="20000"/>
                        <a:lumOff val="80000"/>
                      </a:schemeClr>
                    </a:solidFill>
                  </a:tcPr>
                </a:tc>
                <a:tc>
                  <a:txBody>
                    <a:bodyPr/>
                    <a:lstStyle/>
                    <a:p>
                      <a:pPr algn="ctr"/>
                      <a:r>
                        <a:rPr lang="en-GB" sz="1800" dirty="0" smtClean="0">
                          <a:latin typeface="Calibri" panose="020F0502020204030204" pitchFamily="34" charset="0"/>
                          <a:cs typeface="Calibri" panose="020F0502020204030204" pitchFamily="34" charset="0"/>
                        </a:rPr>
                        <a:t>K22</a:t>
                      </a:r>
                      <a:endParaRPr lang="en-GB" sz="1800" dirty="0">
                        <a:latin typeface="Calibri" panose="020F0502020204030204" pitchFamily="34" charset="0"/>
                        <a:cs typeface="Calibri" panose="020F0502020204030204" pitchFamily="34" charset="0"/>
                      </a:endParaRPr>
                    </a:p>
                  </a:txBody>
                  <a:tcPr>
                    <a:solidFill>
                      <a:schemeClr val="accent6">
                        <a:lumMod val="20000"/>
                        <a:lumOff val="80000"/>
                      </a:schemeClr>
                    </a:solidFill>
                  </a:tcPr>
                </a:tc>
                <a:tc vMerge="1">
                  <a:txBody>
                    <a:bodyPr/>
                    <a:lstStyle/>
                    <a:p>
                      <a:pPr algn="ctr"/>
                      <a:endParaRPr lang="en-GB"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956721"/>
                  </a:ext>
                </a:extLst>
              </a:tr>
              <a:tr h="370840">
                <a:tc>
                  <a:txBody>
                    <a:bodyPr/>
                    <a:lstStyle/>
                    <a:p>
                      <a:pPr algn="ctr"/>
                      <a:r>
                        <a:rPr lang="en-GB" sz="1800" dirty="0" smtClean="0">
                          <a:latin typeface="Calibri" panose="020F0502020204030204" pitchFamily="34" charset="0"/>
                          <a:cs typeface="Calibri" panose="020F0502020204030204" pitchFamily="34" charset="0"/>
                        </a:rPr>
                        <a:t>B23</a:t>
                      </a:r>
                      <a:endParaRPr lang="en-GB" sz="1800" dirty="0">
                        <a:latin typeface="Calibri" panose="020F0502020204030204" pitchFamily="34" charset="0"/>
                        <a:cs typeface="Calibri" panose="020F0502020204030204" pitchFamily="34" charset="0"/>
                      </a:endParaRPr>
                    </a:p>
                  </a:txBody>
                  <a:tcPr>
                    <a:solidFill>
                      <a:schemeClr val="accent6">
                        <a:lumMod val="20000"/>
                        <a:lumOff val="80000"/>
                      </a:schemeClr>
                    </a:solidFill>
                  </a:tcPr>
                </a:tc>
                <a:tc>
                  <a:txBody>
                    <a:bodyPr/>
                    <a:lstStyle/>
                    <a:p>
                      <a:pPr algn="ctr"/>
                      <a:r>
                        <a:rPr lang="en-GB" sz="1800" dirty="0" smtClean="0">
                          <a:latin typeface="Calibri" panose="020F0502020204030204" pitchFamily="34" charset="0"/>
                          <a:cs typeface="Calibri" panose="020F0502020204030204" pitchFamily="34" charset="0"/>
                        </a:rPr>
                        <a:t>K23</a:t>
                      </a:r>
                      <a:endParaRPr lang="en-GB" sz="1800" dirty="0">
                        <a:latin typeface="Calibri" panose="020F0502020204030204" pitchFamily="34" charset="0"/>
                        <a:cs typeface="Calibri" panose="020F0502020204030204" pitchFamily="34" charset="0"/>
                      </a:endParaRPr>
                    </a:p>
                  </a:txBody>
                  <a:tcPr>
                    <a:solidFill>
                      <a:schemeClr val="accent6">
                        <a:lumMod val="20000"/>
                        <a:lumOff val="80000"/>
                      </a:schemeClr>
                    </a:solidFill>
                  </a:tcPr>
                </a:tc>
                <a:tc vMerge="1">
                  <a:txBody>
                    <a:bodyPr/>
                    <a:lstStyle/>
                    <a:p>
                      <a:pPr algn="ctr"/>
                      <a:endParaRPr lang="en-GB"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6989538"/>
                  </a:ext>
                </a:extLst>
              </a:tr>
            </a:tbl>
          </a:graphicData>
        </a:graphic>
      </p:graphicFrame>
      <p:pic>
        <p:nvPicPr>
          <p:cNvPr id="8" name="Picture 7"/>
          <p:cNvPicPr>
            <a:picLocks noChangeAspect="1"/>
          </p:cNvPicPr>
          <p:nvPr/>
        </p:nvPicPr>
        <p:blipFill>
          <a:blip r:embed="rId2"/>
          <a:stretch>
            <a:fillRect/>
          </a:stretch>
        </p:blipFill>
        <p:spPr>
          <a:xfrm>
            <a:off x="7553890" y="736621"/>
            <a:ext cx="4129709" cy="2792470"/>
          </a:xfrm>
          <a:prstGeom prst="rect">
            <a:avLst/>
          </a:prstGeom>
        </p:spPr>
      </p:pic>
      <p:sp>
        <p:nvSpPr>
          <p:cNvPr id="9" name="TextBox 8"/>
          <p:cNvSpPr txBox="1"/>
          <p:nvPr/>
        </p:nvSpPr>
        <p:spPr>
          <a:xfrm>
            <a:off x="6118446" y="606511"/>
            <a:ext cx="3672408" cy="338554"/>
          </a:xfrm>
          <a:prstGeom prst="rect">
            <a:avLst/>
          </a:prstGeom>
          <a:solidFill>
            <a:schemeClr val="bg1"/>
          </a:solidFill>
        </p:spPr>
        <p:txBody>
          <a:bodyPr wrap="square" rtlCol="0">
            <a:spAutoFit/>
          </a:bodyPr>
          <a:lstStyle/>
          <a:p>
            <a:r>
              <a:rPr lang="en-GB" sz="1600" dirty="0">
                <a:latin typeface="Arial" panose="020B0604020202020204" pitchFamily="34" charset="0"/>
                <a:cs typeface="Arial" panose="020B0604020202020204" pitchFamily="34" charset="0"/>
              </a:rPr>
              <a:t>Bespoke Dipole/Crotch vessel for D-I</a:t>
            </a:r>
          </a:p>
        </p:txBody>
      </p:sp>
      <p:sp>
        <p:nvSpPr>
          <p:cNvPr id="10" name="Rectangle 9"/>
          <p:cNvSpPr/>
          <p:nvPr/>
        </p:nvSpPr>
        <p:spPr bwMode="auto">
          <a:xfrm>
            <a:off x="6118446" y="2944172"/>
            <a:ext cx="769642" cy="124127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2400">
              <a:latin typeface="Times"/>
            </a:endParaRPr>
          </a:p>
        </p:txBody>
      </p:sp>
      <p:sp>
        <p:nvSpPr>
          <p:cNvPr id="12" name="Rectangle 11"/>
          <p:cNvSpPr/>
          <p:nvPr/>
        </p:nvSpPr>
        <p:spPr bwMode="auto">
          <a:xfrm>
            <a:off x="5951984" y="2852936"/>
            <a:ext cx="288032" cy="36004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2400">
              <a:latin typeface="Times"/>
            </a:endParaRPr>
          </a:p>
        </p:txBody>
      </p:sp>
      <p:sp>
        <p:nvSpPr>
          <p:cNvPr id="6" name="Title 5"/>
          <p:cNvSpPr>
            <a:spLocks noGrp="1"/>
          </p:cNvSpPr>
          <p:nvPr>
            <p:ph type="title"/>
          </p:nvPr>
        </p:nvSpPr>
        <p:spPr>
          <a:xfrm>
            <a:off x="1891136" y="-78942"/>
            <a:ext cx="8229600" cy="636423"/>
          </a:xfrm>
        </p:spPr>
        <p:txBody>
          <a:bodyPr/>
          <a:lstStyle/>
          <a:p>
            <a:pPr algn="ctr"/>
            <a:r>
              <a:rPr lang="en-GB" dirty="0">
                <a:cs typeface="Calibri Light" panose="020F0302020204030204" pitchFamily="34" charset="0"/>
              </a:rPr>
              <a:t>‘</a:t>
            </a:r>
            <a:r>
              <a:rPr lang="en-GB" dirty="0" smtClean="0">
                <a:cs typeface="Calibri Light" panose="020F0302020204030204" pitchFamily="34" charset="0"/>
              </a:rPr>
              <a:t>K18, 22 &amp; 23’ </a:t>
            </a:r>
            <a:r>
              <a:rPr lang="en-GB" dirty="0">
                <a:cs typeface="Calibri Light" panose="020F0302020204030204" pitchFamily="34" charset="0"/>
              </a:rPr>
              <a:t>Front Ends</a:t>
            </a:r>
          </a:p>
        </p:txBody>
      </p:sp>
      <p:pic>
        <p:nvPicPr>
          <p:cNvPr id="7" name="Picture 6"/>
          <p:cNvPicPr>
            <a:picLocks noChangeAspect="1"/>
          </p:cNvPicPr>
          <p:nvPr/>
        </p:nvPicPr>
        <p:blipFill>
          <a:blip r:embed="rId3"/>
          <a:stretch>
            <a:fillRect/>
          </a:stretch>
        </p:blipFill>
        <p:spPr>
          <a:xfrm>
            <a:off x="34087" y="2394113"/>
            <a:ext cx="6959116" cy="4415762"/>
          </a:xfrm>
          <a:prstGeom prst="rect">
            <a:avLst/>
          </a:prstGeom>
        </p:spPr>
      </p:pic>
      <p:sp>
        <p:nvSpPr>
          <p:cNvPr id="11" name="Rectangle 10"/>
          <p:cNvSpPr/>
          <p:nvPr/>
        </p:nvSpPr>
        <p:spPr bwMode="auto">
          <a:xfrm>
            <a:off x="7592789" y="2518895"/>
            <a:ext cx="504056" cy="936104"/>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GB" sz="2400">
              <a:latin typeface="Times"/>
            </a:endParaRPr>
          </a:p>
        </p:txBody>
      </p:sp>
      <p:sp>
        <p:nvSpPr>
          <p:cNvPr id="5" name="Rectangle 4"/>
          <p:cNvSpPr/>
          <p:nvPr/>
        </p:nvSpPr>
        <p:spPr>
          <a:xfrm>
            <a:off x="7731730" y="3333035"/>
            <a:ext cx="3744416" cy="1477328"/>
          </a:xfrm>
          <a:prstGeom prst="rect">
            <a:avLst/>
          </a:prstGeom>
          <a:solidFill>
            <a:schemeClr val="bg1"/>
          </a:solidFill>
          <a:ln w="28575">
            <a:solidFill>
              <a:srgbClr val="FF0000"/>
            </a:solidFill>
          </a:ln>
        </p:spPr>
        <p:txBody>
          <a:bodyPr wrap="square">
            <a:spAutoFit/>
          </a:bodyPr>
          <a:lstStyle/>
          <a:p>
            <a:r>
              <a:rPr lang="en-GB" dirty="0">
                <a:latin typeface="Calibri" panose="020F0502020204030204" pitchFamily="34" charset="0"/>
                <a:cs typeface="Calibri" panose="020F0502020204030204" pitchFamily="34" charset="0"/>
              </a:rPr>
              <a:t>D-II vessel will be restricted in height: 6mm high vessel aperture to pass through magnets for a nominal distance of 10.5m (±0.2-0.3mrad about mid-plane)</a:t>
            </a:r>
          </a:p>
        </p:txBody>
      </p:sp>
      <p:sp>
        <p:nvSpPr>
          <p:cNvPr id="2" name="TextBox 1"/>
          <p:cNvSpPr txBox="1"/>
          <p:nvPr/>
        </p:nvSpPr>
        <p:spPr>
          <a:xfrm>
            <a:off x="3353902" y="2238143"/>
            <a:ext cx="3960440" cy="923330"/>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GB" dirty="0">
                <a:latin typeface="Calibri" panose="020F0502020204030204" pitchFamily="34" charset="0"/>
                <a:cs typeface="Calibri" panose="020F0502020204030204" pitchFamily="34" charset="0"/>
              </a:rPr>
              <a:t>B22 beamline </a:t>
            </a:r>
            <a:r>
              <a:rPr lang="en-GB" dirty="0" smtClean="0">
                <a:latin typeface="Calibri" panose="020F0502020204030204" pitchFamily="34" charset="0"/>
                <a:cs typeface="Calibri" panose="020F0502020204030204" pitchFamily="34" charset="0"/>
              </a:rPr>
              <a:t>requires the </a:t>
            </a:r>
            <a:r>
              <a:rPr lang="en-GB" dirty="0">
                <a:latin typeface="Calibri" panose="020F0502020204030204" pitchFamily="34" charset="0"/>
                <a:cs typeface="Calibri" panose="020F0502020204030204" pitchFamily="34" charset="0"/>
              </a:rPr>
              <a:t>front end vacuum vessel tapered for accepting SR (ideally 30mrad V and 40mrad H for IR.)</a:t>
            </a:r>
          </a:p>
        </p:txBody>
      </p:sp>
    </p:spTree>
    <p:extLst>
      <p:ext uri="{BB962C8B-B14F-4D97-AF65-F5344CB8AC3E}">
        <p14:creationId xmlns:p14="http://schemas.microsoft.com/office/powerpoint/2010/main" val="281950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Next Step</a:t>
            </a:r>
            <a:endParaRPr lang="en-GB" dirty="0"/>
          </a:p>
        </p:txBody>
      </p:sp>
      <p:sp>
        <p:nvSpPr>
          <p:cNvPr id="5" name="Slide Number Placeholder 4"/>
          <p:cNvSpPr>
            <a:spLocks noGrp="1"/>
          </p:cNvSpPr>
          <p:nvPr>
            <p:ph type="sldNum" sz="quarter" idx="12"/>
          </p:nvPr>
        </p:nvSpPr>
        <p:spPr/>
        <p:txBody>
          <a:bodyPr/>
          <a:lstStyle/>
          <a:p>
            <a:fld id="{58EEFB2D-35A7-4BFF-A166-F5B8E811460E}" type="slidenum">
              <a:rPr lang="en-GB" smtClean="0"/>
              <a:pPr/>
              <a:t>12</a:t>
            </a:fld>
            <a:endParaRPr lang="en-GB"/>
          </a:p>
        </p:txBody>
      </p:sp>
      <p:grpSp>
        <p:nvGrpSpPr>
          <p:cNvPr id="14" name="Group 13"/>
          <p:cNvGrpSpPr/>
          <p:nvPr/>
        </p:nvGrpSpPr>
        <p:grpSpPr>
          <a:xfrm>
            <a:off x="1652586" y="1400175"/>
            <a:ext cx="1190625" cy="1998107"/>
            <a:chOff x="1652586" y="1400175"/>
            <a:chExt cx="1190625" cy="1998107"/>
          </a:xfrm>
        </p:grpSpPr>
        <p:sp>
          <p:nvSpPr>
            <p:cNvPr id="6" name="Oval 5"/>
            <p:cNvSpPr/>
            <p:nvPr/>
          </p:nvSpPr>
          <p:spPr>
            <a:xfrm>
              <a:off x="1733550" y="1400175"/>
              <a:ext cx="1028700" cy="981075"/>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921668" y="1690657"/>
              <a:ext cx="652463" cy="400110"/>
            </a:xfrm>
            <a:prstGeom prst="rect">
              <a:avLst/>
            </a:prstGeom>
            <a:noFill/>
          </p:spPr>
          <p:txBody>
            <a:bodyPr wrap="square" rtlCol="0">
              <a:spAutoFit/>
            </a:bodyPr>
            <a:lstStyle/>
            <a:p>
              <a:r>
                <a:rPr lang="en-GB" sz="2000" b="1" dirty="0" smtClean="0"/>
                <a:t>TDR</a:t>
              </a:r>
              <a:endParaRPr lang="en-GB" sz="2000" b="1" dirty="0"/>
            </a:p>
          </p:txBody>
        </p:sp>
        <p:cxnSp>
          <p:nvCxnSpPr>
            <p:cNvPr id="9" name="Straight Connector 8"/>
            <p:cNvCxnSpPr>
              <a:stCxn id="6" idx="4"/>
            </p:cNvCxnSpPr>
            <p:nvPr/>
          </p:nvCxnSpPr>
          <p:spPr>
            <a:xfrm flipH="1">
              <a:off x="2247899" y="2381250"/>
              <a:ext cx="1" cy="6477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52586" y="3028950"/>
              <a:ext cx="1190625" cy="369332"/>
            </a:xfrm>
            <a:prstGeom prst="rect">
              <a:avLst/>
            </a:prstGeom>
            <a:noFill/>
            <a:ln w="28575">
              <a:solidFill>
                <a:schemeClr val="tx2"/>
              </a:solidFill>
            </a:ln>
          </p:spPr>
          <p:txBody>
            <a:bodyPr wrap="square" rtlCol="0">
              <a:spAutoFit/>
            </a:bodyPr>
            <a:lstStyle/>
            <a:p>
              <a:r>
                <a:rPr lang="en-GB" dirty="0" smtClean="0"/>
                <a:t>DEC. 2021</a:t>
              </a:r>
              <a:endParaRPr lang="en-GB" dirty="0"/>
            </a:p>
          </p:txBody>
        </p:sp>
      </p:grpSp>
      <p:sp>
        <p:nvSpPr>
          <p:cNvPr id="11" name="TextBox 10"/>
          <p:cNvSpPr txBox="1"/>
          <p:nvPr/>
        </p:nvSpPr>
        <p:spPr>
          <a:xfrm>
            <a:off x="445292" y="3733800"/>
            <a:ext cx="3489400" cy="2262158"/>
          </a:xfrm>
          <a:prstGeom prst="rect">
            <a:avLst/>
          </a:prstGeom>
          <a:noFill/>
          <a:ln>
            <a:solidFill>
              <a:schemeClr val="tx2"/>
            </a:solidFill>
          </a:ln>
        </p:spPr>
        <p:txBody>
          <a:bodyPr wrap="square" rtlCol="0">
            <a:spAutoFit/>
          </a:bodyPr>
          <a:lstStyle/>
          <a:p>
            <a:pPr marL="285750" indent="-285750">
              <a:spcAft>
                <a:spcPts val="600"/>
              </a:spcAft>
              <a:buFont typeface="Arial" panose="020B0604020202020204" pitchFamily="34" charset="0"/>
              <a:buChar char="•"/>
            </a:pPr>
            <a:r>
              <a:rPr lang="en-GB" dirty="0" smtClean="0"/>
              <a:t>Identify major components upgrades, feasibility confirmation</a:t>
            </a:r>
          </a:p>
          <a:p>
            <a:pPr marL="285750" indent="-285750">
              <a:spcAft>
                <a:spcPts val="600"/>
              </a:spcAft>
              <a:buFont typeface="Arial" panose="020B0604020202020204" pitchFamily="34" charset="0"/>
              <a:buChar char="•"/>
            </a:pPr>
            <a:r>
              <a:rPr lang="en-GB" dirty="0" smtClean="0"/>
              <a:t>Front End slit prototype </a:t>
            </a:r>
          </a:p>
          <a:p>
            <a:pPr marL="285750" indent="-285750">
              <a:spcAft>
                <a:spcPts val="600"/>
              </a:spcAft>
              <a:buFont typeface="Arial" panose="020B0604020202020204" pitchFamily="34" charset="0"/>
              <a:buChar char="•"/>
            </a:pPr>
            <a:r>
              <a:rPr lang="en-GB" dirty="0" smtClean="0"/>
              <a:t>3 new flagship front ends – Concept Design</a:t>
            </a:r>
          </a:p>
          <a:p>
            <a:pPr marL="285750" indent="-285750">
              <a:spcAft>
                <a:spcPts val="600"/>
              </a:spcAft>
              <a:buFont typeface="Arial" panose="020B0604020202020204" pitchFamily="34" charset="0"/>
              <a:buChar char="•"/>
            </a:pPr>
            <a:r>
              <a:rPr lang="en-GB" dirty="0" smtClean="0"/>
              <a:t>K22 IR</a:t>
            </a:r>
            <a:endParaRPr lang="en-GB" dirty="0"/>
          </a:p>
        </p:txBody>
      </p:sp>
      <p:cxnSp>
        <p:nvCxnSpPr>
          <p:cNvPr id="13" name="Straight Arrow Connector 12"/>
          <p:cNvCxnSpPr/>
          <p:nvPr/>
        </p:nvCxnSpPr>
        <p:spPr>
          <a:xfrm flipV="1">
            <a:off x="2771775" y="1866900"/>
            <a:ext cx="1866900" cy="238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500562" y="1400175"/>
            <a:ext cx="1414464" cy="1998107"/>
            <a:chOff x="1550194" y="1400175"/>
            <a:chExt cx="1414464" cy="1998107"/>
          </a:xfrm>
        </p:grpSpPr>
        <p:sp>
          <p:nvSpPr>
            <p:cNvPr id="16" name="Oval 15"/>
            <p:cNvSpPr/>
            <p:nvPr/>
          </p:nvSpPr>
          <p:spPr>
            <a:xfrm>
              <a:off x="1733550" y="1400175"/>
              <a:ext cx="1028700" cy="981075"/>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1733551" y="1409700"/>
              <a:ext cx="1047750" cy="923330"/>
            </a:xfrm>
            <a:prstGeom prst="rect">
              <a:avLst/>
            </a:prstGeom>
            <a:noFill/>
          </p:spPr>
          <p:txBody>
            <a:bodyPr wrap="square" rtlCol="0">
              <a:spAutoFit/>
            </a:bodyPr>
            <a:lstStyle/>
            <a:p>
              <a:pPr algn="ctr"/>
              <a:r>
                <a:rPr lang="en-GB" b="1" dirty="0" smtClean="0"/>
                <a:t>Front End Design</a:t>
              </a:r>
              <a:endParaRPr lang="en-GB" b="1" dirty="0"/>
            </a:p>
          </p:txBody>
        </p:sp>
        <p:cxnSp>
          <p:nvCxnSpPr>
            <p:cNvPr id="18" name="Straight Connector 17"/>
            <p:cNvCxnSpPr>
              <a:stCxn id="16" idx="4"/>
            </p:cNvCxnSpPr>
            <p:nvPr/>
          </p:nvCxnSpPr>
          <p:spPr>
            <a:xfrm flipH="1">
              <a:off x="2247899" y="2381250"/>
              <a:ext cx="1" cy="6477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50194" y="3028950"/>
              <a:ext cx="1414464" cy="369332"/>
            </a:xfrm>
            <a:prstGeom prst="rect">
              <a:avLst/>
            </a:prstGeom>
            <a:noFill/>
            <a:ln w="28575">
              <a:solidFill>
                <a:schemeClr val="tx2"/>
              </a:solidFill>
            </a:ln>
          </p:spPr>
          <p:txBody>
            <a:bodyPr wrap="square" rtlCol="0">
              <a:spAutoFit/>
            </a:bodyPr>
            <a:lstStyle/>
            <a:p>
              <a:r>
                <a:rPr lang="en-GB" dirty="0" smtClean="0"/>
                <a:t>To mid 2023</a:t>
              </a:r>
              <a:endParaRPr lang="en-GB" dirty="0"/>
            </a:p>
          </p:txBody>
        </p:sp>
      </p:grpSp>
      <p:cxnSp>
        <p:nvCxnSpPr>
          <p:cNvPr id="20" name="Straight Arrow Connector 19"/>
          <p:cNvCxnSpPr/>
          <p:nvPr/>
        </p:nvCxnSpPr>
        <p:spPr>
          <a:xfrm flipV="1">
            <a:off x="5741194" y="1890712"/>
            <a:ext cx="1478756" cy="318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0" idx="2"/>
          </p:cNvCxnSpPr>
          <p:nvPr/>
        </p:nvCxnSpPr>
        <p:spPr>
          <a:xfrm>
            <a:off x="2247899" y="3398282"/>
            <a:ext cx="0" cy="335518"/>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7065167" y="1381125"/>
            <a:ext cx="1414464" cy="2018228"/>
            <a:chOff x="1550194" y="1380054"/>
            <a:chExt cx="1414464" cy="2018228"/>
          </a:xfrm>
        </p:grpSpPr>
        <p:sp>
          <p:nvSpPr>
            <p:cNvPr id="27" name="Oval 26"/>
            <p:cNvSpPr/>
            <p:nvPr/>
          </p:nvSpPr>
          <p:spPr>
            <a:xfrm>
              <a:off x="1733550" y="1400175"/>
              <a:ext cx="1028700" cy="981075"/>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1797840" y="1380054"/>
              <a:ext cx="935837" cy="1085850"/>
            </a:xfrm>
            <a:prstGeom prst="rect">
              <a:avLst/>
            </a:prstGeom>
            <a:noFill/>
          </p:spPr>
          <p:txBody>
            <a:bodyPr wrap="square" rtlCol="0">
              <a:spAutoFit/>
            </a:bodyPr>
            <a:lstStyle/>
            <a:p>
              <a:pPr algn="ctr"/>
              <a:r>
                <a:rPr lang="en-GB" sz="1600" b="1" dirty="0" smtClean="0"/>
                <a:t>Front End Manufacture</a:t>
              </a:r>
              <a:endParaRPr lang="en-GB" sz="1600" b="1" dirty="0"/>
            </a:p>
          </p:txBody>
        </p:sp>
        <p:cxnSp>
          <p:nvCxnSpPr>
            <p:cNvPr id="29" name="Straight Connector 28"/>
            <p:cNvCxnSpPr>
              <a:stCxn id="27" idx="4"/>
            </p:cNvCxnSpPr>
            <p:nvPr/>
          </p:nvCxnSpPr>
          <p:spPr>
            <a:xfrm flipH="1">
              <a:off x="2247899" y="2381250"/>
              <a:ext cx="1" cy="6477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50194" y="3028950"/>
              <a:ext cx="1414464" cy="369332"/>
            </a:xfrm>
            <a:prstGeom prst="rect">
              <a:avLst/>
            </a:prstGeom>
            <a:noFill/>
            <a:ln w="28575">
              <a:solidFill>
                <a:schemeClr val="tx2"/>
              </a:solidFill>
            </a:ln>
          </p:spPr>
          <p:txBody>
            <a:bodyPr wrap="square" rtlCol="0">
              <a:spAutoFit/>
            </a:bodyPr>
            <a:lstStyle/>
            <a:p>
              <a:pPr algn="ctr"/>
              <a:r>
                <a:rPr lang="en-GB" dirty="0" smtClean="0"/>
                <a:t>Mid 2023</a:t>
              </a:r>
              <a:endParaRPr lang="en-GB" dirty="0"/>
            </a:p>
          </p:txBody>
        </p:sp>
      </p:grpSp>
      <p:cxnSp>
        <p:nvCxnSpPr>
          <p:cNvPr id="34" name="Straight Arrow Connector 33"/>
          <p:cNvCxnSpPr/>
          <p:nvPr/>
        </p:nvCxnSpPr>
        <p:spPr>
          <a:xfrm flipV="1">
            <a:off x="8286748" y="1890712"/>
            <a:ext cx="1219202" cy="107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9329735" y="1401246"/>
            <a:ext cx="1414464" cy="1998107"/>
            <a:chOff x="1550194" y="1400175"/>
            <a:chExt cx="1414464" cy="1998107"/>
          </a:xfrm>
        </p:grpSpPr>
        <p:sp>
          <p:nvSpPr>
            <p:cNvPr id="37" name="Oval 36"/>
            <p:cNvSpPr/>
            <p:nvPr/>
          </p:nvSpPr>
          <p:spPr>
            <a:xfrm>
              <a:off x="1733550" y="1400175"/>
              <a:ext cx="1028700" cy="981075"/>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1797840" y="1456254"/>
              <a:ext cx="900117" cy="830997"/>
            </a:xfrm>
            <a:prstGeom prst="rect">
              <a:avLst/>
            </a:prstGeom>
            <a:noFill/>
          </p:spPr>
          <p:txBody>
            <a:bodyPr wrap="square" rtlCol="0">
              <a:spAutoFit/>
            </a:bodyPr>
            <a:lstStyle/>
            <a:p>
              <a:pPr algn="ctr"/>
              <a:r>
                <a:rPr lang="en-GB" sz="1600" b="1" dirty="0" smtClean="0"/>
                <a:t>Start of Dark Period</a:t>
              </a:r>
              <a:endParaRPr lang="en-GB" sz="1600" b="1" dirty="0"/>
            </a:p>
          </p:txBody>
        </p:sp>
        <p:cxnSp>
          <p:nvCxnSpPr>
            <p:cNvPr id="39" name="Straight Connector 38"/>
            <p:cNvCxnSpPr>
              <a:stCxn id="37" idx="4"/>
            </p:cNvCxnSpPr>
            <p:nvPr/>
          </p:nvCxnSpPr>
          <p:spPr>
            <a:xfrm flipH="1">
              <a:off x="2247899" y="2381250"/>
              <a:ext cx="1" cy="6477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550194" y="3028950"/>
              <a:ext cx="1414464" cy="369332"/>
            </a:xfrm>
            <a:prstGeom prst="rect">
              <a:avLst/>
            </a:prstGeom>
            <a:noFill/>
            <a:ln w="28575">
              <a:solidFill>
                <a:schemeClr val="tx2"/>
              </a:solidFill>
            </a:ln>
          </p:spPr>
          <p:txBody>
            <a:bodyPr wrap="square" rtlCol="0">
              <a:spAutoFit/>
            </a:bodyPr>
            <a:lstStyle/>
            <a:p>
              <a:pPr algn="ctr"/>
              <a:r>
                <a:rPr lang="en-GB" dirty="0" smtClean="0"/>
                <a:t>Dec 2025</a:t>
              </a:r>
              <a:endParaRPr lang="en-GB" dirty="0"/>
            </a:p>
          </p:txBody>
        </p:sp>
      </p:grpSp>
    </p:spTree>
    <p:extLst>
      <p:ext uri="{BB962C8B-B14F-4D97-AF65-F5344CB8AC3E}">
        <p14:creationId xmlns:p14="http://schemas.microsoft.com/office/powerpoint/2010/main" val="2217970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300017" y="620689"/>
            <a:ext cx="2241150" cy="2056945"/>
            <a:chOff x="8322865" y="639968"/>
            <a:chExt cx="2241150" cy="2056945"/>
          </a:xfrm>
        </p:grpSpPr>
        <p:pic>
          <p:nvPicPr>
            <p:cNvPr id="14" name="Picture 13"/>
            <p:cNvPicPr>
              <a:picLocks noChangeAspect="1"/>
            </p:cNvPicPr>
            <p:nvPr/>
          </p:nvPicPr>
          <p:blipFill>
            <a:blip r:embed="rId2"/>
            <a:stretch>
              <a:fillRect/>
            </a:stretch>
          </p:blipFill>
          <p:spPr>
            <a:xfrm>
              <a:off x="8322865" y="639968"/>
              <a:ext cx="2241150" cy="2056945"/>
            </a:xfrm>
            <a:prstGeom prst="rect">
              <a:avLst/>
            </a:prstGeom>
            <a:ln w="19050">
              <a:solidFill>
                <a:schemeClr val="accent2"/>
              </a:solidFill>
            </a:ln>
            <a:effectLst>
              <a:glow rad="63500">
                <a:schemeClr val="accent3">
                  <a:satMod val="175000"/>
                  <a:alpha val="40000"/>
                </a:schemeClr>
              </a:glow>
            </a:effectLst>
          </p:spPr>
        </p:pic>
        <p:sp>
          <p:nvSpPr>
            <p:cNvPr id="15" name="TextBox 14"/>
            <p:cNvSpPr txBox="1"/>
            <p:nvPr/>
          </p:nvSpPr>
          <p:spPr>
            <a:xfrm>
              <a:off x="8344323" y="718382"/>
              <a:ext cx="1877973" cy="738664"/>
            </a:xfrm>
            <a:prstGeom prst="rect">
              <a:avLst/>
            </a:prstGeom>
            <a:noFill/>
          </p:spPr>
          <p:txBody>
            <a:bodyPr wrap="square" rtlCol="0">
              <a:spAutoFit/>
            </a:bodyPr>
            <a:lstStyle/>
            <a:p>
              <a:pPr algn="l"/>
              <a:r>
                <a:rPr lang="en-GB" sz="1400" b="1" dirty="0"/>
                <a:t>Wall Pipe</a:t>
              </a:r>
            </a:p>
            <a:p>
              <a:pPr algn="l"/>
              <a:r>
                <a:rPr lang="en-GB" sz="1400" b="1" dirty="0"/>
                <a:t>Steel Penetration </a:t>
              </a:r>
            </a:p>
            <a:p>
              <a:pPr algn="l"/>
              <a:r>
                <a:rPr lang="en-GB" sz="1400" b="1" dirty="0"/>
                <a:t>OH Module</a:t>
              </a:r>
            </a:p>
          </p:txBody>
        </p:sp>
      </p:grpSp>
      <p:sp>
        <p:nvSpPr>
          <p:cNvPr id="4" name="Title 3"/>
          <p:cNvSpPr>
            <a:spLocks noGrp="1"/>
          </p:cNvSpPr>
          <p:nvPr>
            <p:ph type="title"/>
          </p:nvPr>
        </p:nvSpPr>
        <p:spPr/>
        <p:txBody>
          <a:bodyPr/>
          <a:lstStyle/>
          <a:p>
            <a:r>
              <a:rPr lang="en-GB" dirty="0" smtClean="0"/>
              <a:t>Insertion Device Front End</a:t>
            </a:r>
            <a:endParaRPr lang="en-GB" dirty="0"/>
          </a:p>
        </p:txBody>
      </p:sp>
      <p:sp>
        <p:nvSpPr>
          <p:cNvPr id="5" name="Slide Number Placeholder 4"/>
          <p:cNvSpPr>
            <a:spLocks noGrp="1"/>
          </p:cNvSpPr>
          <p:nvPr>
            <p:ph type="sldNum" sz="quarter" idx="12"/>
          </p:nvPr>
        </p:nvSpPr>
        <p:spPr/>
        <p:txBody>
          <a:bodyPr/>
          <a:lstStyle/>
          <a:p>
            <a:fld id="{58EEFB2D-35A7-4BFF-A166-F5B8E811460E}" type="slidenum">
              <a:rPr lang="en-GB" smtClean="0"/>
              <a:pPr/>
              <a:t>2</a:t>
            </a:fld>
            <a:endParaRPr lang="en-GB"/>
          </a:p>
        </p:txBody>
      </p:sp>
      <p:grpSp>
        <p:nvGrpSpPr>
          <p:cNvPr id="21" name="Group 20"/>
          <p:cNvGrpSpPr/>
          <p:nvPr/>
        </p:nvGrpSpPr>
        <p:grpSpPr>
          <a:xfrm>
            <a:off x="-114709" y="568062"/>
            <a:ext cx="9279363" cy="5907586"/>
            <a:chOff x="239351" y="568062"/>
            <a:chExt cx="9279363" cy="5907586"/>
          </a:xfrm>
        </p:grpSpPr>
        <p:grpSp>
          <p:nvGrpSpPr>
            <p:cNvPr id="19" name="Group 18"/>
            <p:cNvGrpSpPr/>
            <p:nvPr/>
          </p:nvGrpSpPr>
          <p:grpSpPr>
            <a:xfrm>
              <a:off x="239351" y="568062"/>
              <a:ext cx="9279363" cy="5907586"/>
              <a:chOff x="1388637" y="905791"/>
              <a:chExt cx="9279363" cy="5907586"/>
            </a:xfrm>
          </p:grpSpPr>
          <p:pic>
            <p:nvPicPr>
              <p:cNvPr id="6" name="Picture 5"/>
              <p:cNvPicPr>
                <a:picLocks noChangeAspect="1"/>
              </p:cNvPicPr>
              <p:nvPr/>
            </p:nvPicPr>
            <p:blipFill>
              <a:blip r:embed="rId3"/>
              <a:stretch>
                <a:fillRect/>
              </a:stretch>
            </p:blipFill>
            <p:spPr>
              <a:xfrm>
                <a:off x="1524000" y="1825192"/>
                <a:ext cx="9144000" cy="4988185"/>
              </a:xfrm>
              <a:prstGeom prst="rect">
                <a:avLst/>
              </a:prstGeom>
            </p:spPr>
          </p:pic>
          <p:sp>
            <p:nvSpPr>
              <p:cNvPr id="7" name="TextBox 6"/>
              <p:cNvSpPr txBox="1"/>
              <p:nvPr/>
            </p:nvSpPr>
            <p:spPr>
              <a:xfrm>
                <a:off x="4871864" y="3616118"/>
                <a:ext cx="1008112" cy="646986"/>
              </a:xfrm>
              <a:prstGeom prst="wedgeRoundRectCallout">
                <a:avLst>
                  <a:gd name="adj1" fmla="val 3359"/>
                  <a:gd name="adj2" fmla="val 87384"/>
                  <a:gd name="adj3" fmla="val 16667"/>
                </a:avLst>
              </a:prstGeom>
              <a:noFill/>
              <a:ln>
                <a:solidFill>
                  <a:srgbClr val="FF3300"/>
                </a:solidFill>
              </a:ln>
              <a:scene3d>
                <a:camera prst="perspectiveContrastingLeftFacing"/>
                <a:lightRig rig="threePt" dir="t"/>
              </a:scene3d>
            </p:spPr>
            <p:txBody>
              <a:bodyPr wrap="square" rtlCol="0">
                <a:spAutoFit/>
              </a:bodyPr>
              <a:lstStyle/>
              <a:p>
                <a:r>
                  <a:rPr lang="en-GB" sz="1600" b="1" dirty="0"/>
                  <a:t>Fast Valve</a:t>
                </a:r>
              </a:p>
            </p:txBody>
          </p:sp>
          <p:sp>
            <p:nvSpPr>
              <p:cNvPr id="8" name="TextBox 7"/>
              <p:cNvSpPr txBox="1"/>
              <p:nvPr/>
            </p:nvSpPr>
            <p:spPr>
              <a:xfrm>
                <a:off x="7896201" y="1916831"/>
                <a:ext cx="1036644" cy="646986"/>
              </a:xfrm>
              <a:prstGeom prst="wedgeRoundRectCallout">
                <a:avLst>
                  <a:gd name="adj1" fmla="val 15093"/>
                  <a:gd name="adj2" fmla="val 144122"/>
                  <a:gd name="adj3" fmla="val 16667"/>
                </a:avLst>
              </a:prstGeom>
              <a:noFill/>
              <a:ln>
                <a:solidFill>
                  <a:srgbClr val="FF3300"/>
                </a:solidFill>
              </a:ln>
              <a:scene3d>
                <a:camera prst="perspectiveContrastingLeftFacing"/>
                <a:lightRig rig="threePt" dir="t"/>
              </a:scene3d>
            </p:spPr>
            <p:txBody>
              <a:bodyPr wrap="square" rtlCol="0">
                <a:spAutoFit/>
              </a:bodyPr>
              <a:lstStyle/>
              <a:p>
                <a:r>
                  <a:rPr lang="en-GB" sz="1600" b="1" dirty="0"/>
                  <a:t>Slits</a:t>
                </a:r>
              </a:p>
              <a:p>
                <a:r>
                  <a:rPr lang="en-GB" sz="1600" b="1" dirty="0"/>
                  <a:t>Module</a:t>
                </a:r>
              </a:p>
            </p:txBody>
          </p:sp>
          <p:sp>
            <p:nvSpPr>
              <p:cNvPr id="9" name="TextBox 8"/>
              <p:cNvSpPr txBox="1"/>
              <p:nvPr/>
            </p:nvSpPr>
            <p:spPr>
              <a:xfrm>
                <a:off x="9784304" y="935451"/>
                <a:ext cx="862238" cy="646986"/>
              </a:xfrm>
              <a:prstGeom prst="wedgeRoundRectCallout">
                <a:avLst>
                  <a:gd name="adj1" fmla="val 10740"/>
                  <a:gd name="adj2" fmla="val 115102"/>
                  <a:gd name="adj3" fmla="val 16667"/>
                </a:avLst>
              </a:prstGeom>
              <a:noFill/>
              <a:ln>
                <a:solidFill>
                  <a:srgbClr val="FF0000"/>
                </a:solidFill>
              </a:ln>
              <a:scene3d>
                <a:camera prst="perspectiveContrastingLeftFacing"/>
                <a:lightRig rig="threePt" dir="t"/>
              </a:scene3d>
            </p:spPr>
            <p:txBody>
              <a:bodyPr wrap="square" rtlCol="0">
                <a:spAutoFit/>
              </a:bodyPr>
              <a:lstStyle/>
              <a:p>
                <a:r>
                  <a:rPr lang="en-GB" sz="1600" b="1" dirty="0"/>
                  <a:t>Lead Wall</a:t>
                </a:r>
              </a:p>
            </p:txBody>
          </p:sp>
          <p:sp>
            <p:nvSpPr>
              <p:cNvPr id="10" name="TextBox 9"/>
              <p:cNvSpPr txBox="1"/>
              <p:nvPr/>
            </p:nvSpPr>
            <p:spPr>
              <a:xfrm>
                <a:off x="8646686" y="905791"/>
                <a:ext cx="1137618" cy="919401"/>
              </a:xfrm>
              <a:prstGeom prst="wedgeRoundRectCallout">
                <a:avLst>
                  <a:gd name="adj1" fmla="val 48946"/>
                  <a:gd name="adj2" fmla="val 95533"/>
                  <a:gd name="adj3" fmla="val 16667"/>
                </a:avLst>
              </a:prstGeom>
              <a:noFill/>
              <a:ln>
                <a:solidFill>
                  <a:srgbClr val="FF0000"/>
                </a:solidFill>
              </a:ln>
              <a:scene3d>
                <a:camera prst="perspectiveContrastingLeftFacing"/>
                <a:lightRig rig="threePt" dir="t"/>
              </a:scene3d>
            </p:spPr>
            <p:txBody>
              <a:bodyPr wrap="square" rtlCol="0">
                <a:spAutoFit/>
              </a:bodyPr>
              <a:lstStyle/>
              <a:p>
                <a:r>
                  <a:rPr lang="en-GB" sz="1600" b="1" dirty="0"/>
                  <a:t>Twin Port Shutter Module</a:t>
                </a:r>
              </a:p>
            </p:txBody>
          </p:sp>
          <p:sp>
            <p:nvSpPr>
              <p:cNvPr id="11" name="TextBox 10"/>
              <p:cNvSpPr txBox="1"/>
              <p:nvPr/>
            </p:nvSpPr>
            <p:spPr>
              <a:xfrm>
                <a:off x="5784471" y="3373365"/>
                <a:ext cx="828092" cy="911364"/>
              </a:xfrm>
              <a:prstGeom prst="wedgeRoundRectCallout">
                <a:avLst>
                  <a:gd name="adj1" fmla="val 3765"/>
                  <a:gd name="adj2" fmla="val 90207"/>
                  <a:gd name="adj3" fmla="val 16667"/>
                </a:avLst>
              </a:prstGeom>
              <a:noFill/>
              <a:ln>
                <a:solidFill>
                  <a:srgbClr val="FF3300"/>
                </a:solidFill>
              </a:ln>
              <a:scene3d>
                <a:camera prst="perspectiveContrastingLeftFacing"/>
                <a:lightRig rig="threePt" dir="t"/>
              </a:scene3d>
            </p:spPr>
            <p:txBody>
              <a:bodyPr wrap="square" rtlCol="0">
                <a:spAutoFit/>
              </a:bodyPr>
              <a:lstStyle/>
              <a:p>
                <a:r>
                  <a:rPr lang="en-GB" sz="1600" b="1" dirty="0"/>
                  <a:t>Stand Alone Lead</a:t>
                </a:r>
              </a:p>
            </p:txBody>
          </p:sp>
          <p:sp>
            <p:nvSpPr>
              <p:cNvPr id="12" name="TextBox 11"/>
              <p:cNvSpPr txBox="1"/>
              <p:nvPr/>
            </p:nvSpPr>
            <p:spPr>
              <a:xfrm>
                <a:off x="3599976" y="4036943"/>
                <a:ext cx="1199880" cy="374571"/>
              </a:xfrm>
              <a:prstGeom prst="wedgeRoundRectCallout">
                <a:avLst>
                  <a:gd name="adj1" fmla="val 8764"/>
                  <a:gd name="adj2" fmla="val 195121"/>
                  <a:gd name="adj3" fmla="val 16667"/>
                </a:avLst>
              </a:prstGeom>
              <a:noFill/>
              <a:ln>
                <a:solidFill>
                  <a:srgbClr val="FF3300"/>
                </a:solidFill>
              </a:ln>
              <a:scene3d>
                <a:camera prst="perspectiveContrastingLeftFacing"/>
                <a:lightRig rig="threePt" dir="t"/>
              </a:scene3d>
            </p:spPr>
            <p:txBody>
              <a:bodyPr wrap="square" rtlCol="0">
                <a:spAutoFit/>
              </a:bodyPr>
              <a:lstStyle/>
              <a:p>
                <a:r>
                  <a:rPr lang="en-GB" sz="1600" b="1" dirty="0"/>
                  <a:t>Absorber</a:t>
                </a:r>
              </a:p>
            </p:txBody>
          </p:sp>
          <p:grpSp>
            <p:nvGrpSpPr>
              <p:cNvPr id="16" name="Group 15"/>
              <p:cNvGrpSpPr/>
              <p:nvPr/>
            </p:nvGrpSpPr>
            <p:grpSpPr>
              <a:xfrm>
                <a:off x="1388637" y="4653136"/>
                <a:ext cx="2115076" cy="980018"/>
                <a:chOff x="-135363" y="4653136"/>
                <a:chExt cx="2115076" cy="980018"/>
              </a:xfrm>
            </p:grpSpPr>
            <p:sp>
              <p:nvSpPr>
                <p:cNvPr id="17" name="TextBox 16"/>
                <p:cNvSpPr txBox="1"/>
                <p:nvPr/>
              </p:nvSpPr>
              <p:spPr>
                <a:xfrm>
                  <a:off x="827585" y="4653136"/>
                  <a:ext cx="1152128" cy="646986"/>
                </a:xfrm>
                <a:prstGeom prst="wedgeRoundRectCallout">
                  <a:avLst>
                    <a:gd name="adj1" fmla="val 16503"/>
                    <a:gd name="adj2" fmla="val 144122"/>
                    <a:gd name="adj3" fmla="val 16667"/>
                  </a:avLst>
                </a:prstGeom>
                <a:noFill/>
                <a:ln>
                  <a:solidFill>
                    <a:srgbClr val="FF3300"/>
                  </a:solidFill>
                </a:ln>
                <a:scene3d>
                  <a:camera prst="perspectiveContrastingLeftFacing"/>
                  <a:lightRig rig="threePt" dir="t"/>
                </a:scene3d>
              </p:spPr>
              <p:txBody>
                <a:bodyPr wrap="square" rtlCol="0">
                  <a:spAutoFit/>
                </a:bodyPr>
                <a:lstStyle/>
                <a:p>
                  <a:r>
                    <a:rPr lang="en-GB" sz="1600" b="1" dirty="0"/>
                    <a:t>First Aperture</a:t>
                  </a:r>
                </a:p>
              </p:txBody>
            </p:sp>
            <p:sp>
              <p:nvSpPr>
                <p:cNvPr id="18" name="TextBox 17"/>
                <p:cNvSpPr txBox="1"/>
                <p:nvPr/>
              </p:nvSpPr>
              <p:spPr>
                <a:xfrm>
                  <a:off x="-135363" y="4986168"/>
                  <a:ext cx="962948" cy="646986"/>
                </a:xfrm>
                <a:prstGeom prst="wedgeRoundRectCallout">
                  <a:avLst>
                    <a:gd name="adj1" fmla="val 795"/>
                    <a:gd name="adj2" fmla="val 209469"/>
                    <a:gd name="adj3" fmla="val 16667"/>
                  </a:avLst>
                </a:prstGeom>
                <a:noFill/>
                <a:ln>
                  <a:solidFill>
                    <a:srgbClr val="FF3300"/>
                  </a:solidFill>
                </a:ln>
                <a:scene3d>
                  <a:camera prst="perspectiveContrastingLeftFacing"/>
                  <a:lightRig rig="threePt" dir="t"/>
                </a:scene3d>
              </p:spPr>
              <p:txBody>
                <a:bodyPr wrap="square" rtlCol="0">
                  <a:spAutoFit/>
                </a:bodyPr>
                <a:lstStyle/>
                <a:p>
                  <a:r>
                    <a:rPr lang="en-GB" sz="1600" b="1" dirty="0"/>
                    <a:t>Module Zero</a:t>
                  </a:r>
                </a:p>
              </p:txBody>
            </p:sp>
          </p:grpSp>
        </p:grpSp>
        <p:sp>
          <p:nvSpPr>
            <p:cNvPr id="20" name="TextBox 19"/>
            <p:cNvSpPr txBox="1"/>
            <p:nvPr/>
          </p:nvSpPr>
          <p:spPr>
            <a:xfrm>
              <a:off x="411537" y="844957"/>
              <a:ext cx="6921787"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sz="2400" dirty="0" smtClean="0"/>
                <a:t>Front End K11 Dual Imaging and Diffraction Beamline</a:t>
              </a:r>
              <a:endParaRPr lang="en-GB" sz="2400" dirty="0"/>
            </a:p>
          </p:txBody>
        </p:sp>
      </p:grpSp>
      <p:pic>
        <p:nvPicPr>
          <p:cNvPr id="3" name="Picture 2"/>
          <p:cNvPicPr>
            <a:picLocks noChangeAspect="1"/>
          </p:cNvPicPr>
          <p:nvPr/>
        </p:nvPicPr>
        <p:blipFill>
          <a:blip r:embed="rId4"/>
          <a:stretch>
            <a:fillRect/>
          </a:stretch>
        </p:blipFill>
        <p:spPr>
          <a:xfrm>
            <a:off x="9533473" y="2727702"/>
            <a:ext cx="1774238" cy="2035222"/>
          </a:xfrm>
          <a:prstGeom prst="rect">
            <a:avLst/>
          </a:prstGeom>
        </p:spPr>
      </p:pic>
      <p:pic>
        <p:nvPicPr>
          <p:cNvPr id="2" name="Picture 1"/>
          <p:cNvPicPr>
            <a:picLocks noChangeAspect="1"/>
          </p:cNvPicPr>
          <p:nvPr/>
        </p:nvPicPr>
        <p:blipFill>
          <a:blip r:embed="rId5"/>
          <a:stretch>
            <a:fillRect/>
          </a:stretch>
        </p:blipFill>
        <p:spPr>
          <a:xfrm>
            <a:off x="9239562" y="4812993"/>
            <a:ext cx="2833102" cy="1933704"/>
          </a:xfrm>
          <a:prstGeom prst="rect">
            <a:avLst/>
          </a:prstGeom>
        </p:spPr>
      </p:pic>
    </p:spTree>
    <p:extLst>
      <p:ext uri="{BB962C8B-B14F-4D97-AF65-F5344CB8AC3E}">
        <p14:creationId xmlns:p14="http://schemas.microsoft.com/office/powerpoint/2010/main" val="3118242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Diamond-I and Diamond-II Layout</a:t>
            </a:r>
            <a:endParaRPr lang="en-GB" dirty="0"/>
          </a:p>
        </p:txBody>
      </p:sp>
      <p:sp>
        <p:nvSpPr>
          <p:cNvPr id="5" name="Slide Number Placeholder 4"/>
          <p:cNvSpPr>
            <a:spLocks noGrp="1"/>
          </p:cNvSpPr>
          <p:nvPr>
            <p:ph type="sldNum" sz="quarter" idx="12"/>
          </p:nvPr>
        </p:nvSpPr>
        <p:spPr/>
        <p:txBody>
          <a:bodyPr/>
          <a:lstStyle/>
          <a:p>
            <a:fld id="{58EEFB2D-35A7-4BFF-A166-F5B8E811460E}" type="slidenum">
              <a:rPr lang="en-GB" smtClean="0"/>
              <a:pPr/>
              <a:t>3</a:t>
            </a:fld>
            <a:endParaRPr lang="en-GB"/>
          </a:p>
        </p:txBody>
      </p:sp>
      <p:grpSp>
        <p:nvGrpSpPr>
          <p:cNvPr id="26" name="Group 25"/>
          <p:cNvGrpSpPr/>
          <p:nvPr/>
        </p:nvGrpSpPr>
        <p:grpSpPr>
          <a:xfrm>
            <a:off x="139488" y="596769"/>
            <a:ext cx="11717152" cy="3402482"/>
            <a:chOff x="139488" y="529394"/>
            <a:chExt cx="11717152" cy="3402482"/>
          </a:xfrm>
        </p:grpSpPr>
        <p:pic>
          <p:nvPicPr>
            <p:cNvPr id="7" name="Picture 6"/>
            <p:cNvPicPr>
              <a:picLocks noChangeAspect="1"/>
            </p:cNvPicPr>
            <p:nvPr/>
          </p:nvPicPr>
          <p:blipFill>
            <a:blip r:embed="rId2"/>
            <a:stretch>
              <a:fillRect/>
            </a:stretch>
          </p:blipFill>
          <p:spPr>
            <a:xfrm>
              <a:off x="139488" y="529394"/>
              <a:ext cx="11717152" cy="3402482"/>
            </a:xfrm>
            <a:prstGeom prst="rect">
              <a:avLst/>
            </a:prstGeom>
            <a:ln w="57150">
              <a:solidFill>
                <a:srgbClr val="002060"/>
              </a:solidFill>
            </a:ln>
          </p:spPr>
        </p:pic>
        <p:cxnSp>
          <p:nvCxnSpPr>
            <p:cNvPr id="8" name="Straight Arrow Connector 7"/>
            <p:cNvCxnSpPr/>
            <p:nvPr/>
          </p:nvCxnSpPr>
          <p:spPr>
            <a:xfrm flipV="1">
              <a:off x="1960906" y="1223695"/>
              <a:ext cx="6722340" cy="9157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373616" y="1767933"/>
              <a:ext cx="5267085" cy="863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14977" y="628886"/>
              <a:ext cx="1136038" cy="580083"/>
            </a:xfrm>
            <a:prstGeom prst="rect">
              <a:avLst/>
            </a:prstGeom>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smtClean="0"/>
                <a:t>ID Beamline</a:t>
              </a:r>
              <a:endParaRPr lang="en-GB" dirty="0"/>
            </a:p>
          </p:txBody>
        </p:sp>
        <p:sp>
          <p:nvSpPr>
            <p:cNvPr id="11" name="TextBox 10"/>
            <p:cNvSpPr txBox="1"/>
            <p:nvPr/>
          </p:nvSpPr>
          <p:spPr>
            <a:xfrm>
              <a:off x="9453125" y="880770"/>
              <a:ext cx="1221292" cy="646331"/>
            </a:xfrm>
            <a:prstGeom prst="rect">
              <a:avLst/>
            </a:prstGeom>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smtClean="0"/>
                <a:t>BM Beamline</a:t>
              </a:r>
              <a:endParaRPr lang="en-GB" dirty="0"/>
            </a:p>
          </p:txBody>
        </p:sp>
        <p:sp>
          <p:nvSpPr>
            <p:cNvPr id="12" name="TextBox 11"/>
            <p:cNvSpPr txBox="1"/>
            <p:nvPr/>
          </p:nvSpPr>
          <p:spPr>
            <a:xfrm>
              <a:off x="4336257" y="2122119"/>
              <a:ext cx="441273" cy="331476"/>
            </a:xfrm>
            <a:prstGeom prst="rect">
              <a:avLst/>
            </a:prstGeom>
            <a:solidFill>
              <a:srgbClr val="00B05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GB" dirty="0" smtClean="0"/>
                <a:t>D1</a:t>
              </a:r>
              <a:endParaRPr lang="en-GB" dirty="0"/>
            </a:p>
          </p:txBody>
        </p:sp>
        <p:sp>
          <p:nvSpPr>
            <p:cNvPr id="13" name="TextBox 12"/>
            <p:cNvSpPr txBox="1"/>
            <p:nvPr/>
          </p:nvSpPr>
          <p:spPr>
            <a:xfrm>
              <a:off x="6110735" y="2087565"/>
              <a:ext cx="441271" cy="331476"/>
            </a:xfrm>
            <a:prstGeom prst="rect">
              <a:avLst/>
            </a:prstGeom>
            <a:solidFill>
              <a:srgbClr val="00B05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GB" dirty="0" smtClean="0"/>
                <a:t>D2</a:t>
              </a:r>
              <a:endParaRPr lang="en-GB" dirty="0"/>
            </a:p>
          </p:txBody>
        </p:sp>
        <p:sp>
          <p:nvSpPr>
            <p:cNvPr id="14" name="TextBox 13"/>
            <p:cNvSpPr txBox="1"/>
            <p:nvPr/>
          </p:nvSpPr>
          <p:spPr>
            <a:xfrm>
              <a:off x="239351" y="562485"/>
              <a:ext cx="1879600" cy="369332"/>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smtClean="0"/>
                <a:t>Diamond-I Layout</a:t>
              </a:r>
              <a:endParaRPr lang="en-GB" dirty="0"/>
            </a:p>
          </p:txBody>
        </p:sp>
      </p:grpSp>
      <p:grpSp>
        <p:nvGrpSpPr>
          <p:cNvPr id="27" name="Group 26"/>
          <p:cNvGrpSpPr/>
          <p:nvPr/>
        </p:nvGrpSpPr>
        <p:grpSpPr>
          <a:xfrm>
            <a:off x="139488" y="3618882"/>
            <a:ext cx="11717151" cy="2936234"/>
            <a:chOff x="139488" y="3618882"/>
            <a:chExt cx="11717151" cy="2936234"/>
          </a:xfrm>
        </p:grpSpPr>
        <p:pic>
          <p:nvPicPr>
            <p:cNvPr id="21" name="Picture 20"/>
            <p:cNvPicPr>
              <a:picLocks noChangeAspect="1"/>
            </p:cNvPicPr>
            <p:nvPr/>
          </p:nvPicPr>
          <p:blipFill>
            <a:blip r:embed="rId3"/>
            <a:stretch>
              <a:fillRect/>
            </a:stretch>
          </p:blipFill>
          <p:spPr>
            <a:xfrm>
              <a:off x="139488" y="3618882"/>
              <a:ext cx="11717151" cy="2936234"/>
            </a:xfrm>
            <a:prstGeom prst="rect">
              <a:avLst/>
            </a:prstGeom>
            <a:ln w="57150">
              <a:solidFill>
                <a:srgbClr val="002060"/>
              </a:solidFill>
            </a:ln>
          </p:spPr>
        </p:pic>
        <p:cxnSp>
          <p:nvCxnSpPr>
            <p:cNvPr id="22" name="Straight Arrow Connector 21"/>
            <p:cNvCxnSpPr/>
            <p:nvPr/>
          </p:nvCxnSpPr>
          <p:spPr>
            <a:xfrm flipV="1">
              <a:off x="1333312" y="4195252"/>
              <a:ext cx="7600666" cy="111318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82219" y="3703925"/>
              <a:ext cx="1313206" cy="646331"/>
            </a:xfrm>
            <a:prstGeom prst="rect">
              <a:avLst/>
            </a:prstGeom>
            <a:ln w="19050">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smtClean="0"/>
                <a:t>D-I</a:t>
              </a:r>
              <a:br>
                <a:rPr lang="en-GB" dirty="0" smtClean="0"/>
              </a:br>
              <a:r>
                <a:rPr lang="en-GB" dirty="0" smtClean="0"/>
                <a:t>ID Beamline</a:t>
              </a:r>
              <a:endParaRPr lang="en-GB" dirty="0"/>
            </a:p>
          </p:txBody>
        </p:sp>
        <p:cxnSp>
          <p:nvCxnSpPr>
            <p:cNvPr id="24" name="Straight Arrow Connector 23"/>
            <p:cNvCxnSpPr/>
            <p:nvPr/>
          </p:nvCxnSpPr>
          <p:spPr>
            <a:xfrm flipV="1">
              <a:off x="5026422" y="4817442"/>
              <a:ext cx="6830217" cy="787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989184" y="4068899"/>
              <a:ext cx="1352556" cy="646331"/>
            </a:xfrm>
            <a:prstGeom prst="rect">
              <a:avLst/>
            </a:prstGeom>
            <a:ln>
              <a:solidFill>
                <a:srgbClr val="00206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smtClean="0"/>
                <a:t>D-II</a:t>
              </a:r>
            </a:p>
            <a:p>
              <a:pPr algn="ctr"/>
              <a:r>
                <a:rPr lang="en-GB" dirty="0" smtClean="0"/>
                <a:t>‘K’ Beamline</a:t>
              </a:r>
              <a:endParaRPr lang="en-GB" dirty="0"/>
            </a:p>
          </p:txBody>
        </p:sp>
        <p:sp>
          <p:nvSpPr>
            <p:cNvPr id="20" name="TextBox 19"/>
            <p:cNvSpPr txBox="1"/>
            <p:nvPr/>
          </p:nvSpPr>
          <p:spPr>
            <a:xfrm>
              <a:off x="4181278" y="5308435"/>
              <a:ext cx="211527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smtClean="0"/>
                <a:t>New ‘K’ mid straight</a:t>
              </a:r>
              <a:endParaRPr lang="en-GB" dirty="0"/>
            </a:p>
          </p:txBody>
        </p:sp>
        <p:sp>
          <p:nvSpPr>
            <p:cNvPr id="18" name="TextBox 17"/>
            <p:cNvSpPr txBox="1"/>
            <p:nvPr/>
          </p:nvSpPr>
          <p:spPr>
            <a:xfrm>
              <a:off x="280317" y="3729468"/>
              <a:ext cx="1949467" cy="369332"/>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smtClean="0"/>
                <a:t>Diamond-II Layout</a:t>
              </a:r>
              <a:endParaRPr lang="en-GB" dirty="0"/>
            </a:p>
          </p:txBody>
        </p:sp>
      </p:grpSp>
    </p:spTree>
    <p:extLst>
      <p:ext uri="{BB962C8B-B14F-4D97-AF65-F5344CB8AC3E}">
        <p14:creationId xmlns:p14="http://schemas.microsoft.com/office/powerpoint/2010/main" val="275640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 Front Ends</a:t>
            </a:r>
            <a:endParaRPr lang="en-GB" dirty="0"/>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EEFB2D-35A7-4BFF-A166-F5B8E811460E}" type="slidenum">
              <a:rPr kumimoji="0" lang="en-GB" sz="18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GB" sz="18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7" name="TextBox 6"/>
          <p:cNvSpPr txBox="1"/>
          <p:nvPr/>
        </p:nvSpPr>
        <p:spPr>
          <a:xfrm>
            <a:off x="2194476" y="560296"/>
            <a:ext cx="783280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 I’ Front Ends receiving light from IDs located in main straight</a:t>
            </a:r>
          </a:p>
        </p:txBody>
      </p:sp>
      <p:graphicFrame>
        <p:nvGraphicFramePr>
          <p:cNvPr id="9" name="Table 8"/>
          <p:cNvGraphicFramePr>
            <a:graphicFrameLocks noGrp="1"/>
          </p:cNvGraphicFramePr>
          <p:nvPr>
            <p:extLst>
              <p:ext uri="{D42A27DB-BD31-4B8C-83A1-F6EECF244321}">
                <p14:modId xmlns:p14="http://schemas.microsoft.com/office/powerpoint/2010/main" val="2118845143"/>
              </p:ext>
            </p:extLst>
          </p:nvPr>
        </p:nvGraphicFramePr>
        <p:xfrm>
          <a:off x="3152532" y="1120847"/>
          <a:ext cx="5889534" cy="3120700"/>
        </p:xfrm>
        <a:graphic>
          <a:graphicData uri="http://schemas.openxmlformats.org/drawingml/2006/table">
            <a:tbl>
              <a:tblPr firstRow="1" firstCol="1" bandRow="1"/>
              <a:tblGrid>
                <a:gridCol w="1118402">
                  <a:extLst>
                    <a:ext uri="{9D8B030D-6E8A-4147-A177-3AD203B41FA5}">
                      <a16:colId xmlns:a16="http://schemas.microsoft.com/office/drawing/2014/main" val="3279641179"/>
                    </a:ext>
                  </a:extLst>
                </a:gridCol>
                <a:gridCol w="1118404">
                  <a:extLst>
                    <a:ext uri="{9D8B030D-6E8A-4147-A177-3AD203B41FA5}">
                      <a16:colId xmlns:a16="http://schemas.microsoft.com/office/drawing/2014/main" val="1989299933"/>
                    </a:ext>
                  </a:extLst>
                </a:gridCol>
                <a:gridCol w="1141012">
                  <a:extLst>
                    <a:ext uri="{9D8B030D-6E8A-4147-A177-3AD203B41FA5}">
                      <a16:colId xmlns:a16="http://schemas.microsoft.com/office/drawing/2014/main" val="2838027052"/>
                    </a:ext>
                  </a:extLst>
                </a:gridCol>
                <a:gridCol w="330310">
                  <a:extLst>
                    <a:ext uri="{9D8B030D-6E8A-4147-A177-3AD203B41FA5}">
                      <a16:colId xmlns:a16="http://schemas.microsoft.com/office/drawing/2014/main" val="2672379629"/>
                    </a:ext>
                  </a:extLst>
                </a:gridCol>
                <a:gridCol w="510598">
                  <a:extLst>
                    <a:ext uri="{9D8B030D-6E8A-4147-A177-3AD203B41FA5}">
                      <a16:colId xmlns:a16="http://schemas.microsoft.com/office/drawing/2014/main" val="3047626499"/>
                    </a:ext>
                  </a:extLst>
                </a:gridCol>
                <a:gridCol w="689770">
                  <a:extLst>
                    <a:ext uri="{9D8B030D-6E8A-4147-A177-3AD203B41FA5}">
                      <a16:colId xmlns:a16="http://schemas.microsoft.com/office/drawing/2014/main" val="3941872097"/>
                    </a:ext>
                  </a:extLst>
                </a:gridCol>
                <a:gridCol w="981038">
                  <a:extLst>
                    <a:ext uri="{9D8B030D-6E8A-4147-A177-3AD203B41FA5}">
                      <a16:colId xmlns:a16="http://schemas.microsoft.com/office/drawing/2014/main" val="2436397239"/>
                    </a:ext>
                  </a:extLst>
                </a:gridCol>
              </a:tblGrid>
              <a:tr h="193451">
                <a:tc row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Source</a:t>
                      </a:r>
                    </a:p>
                  </a:txBody>
                  <a:tcPr marL="60994" marR="609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Location</a:t>
                      </a:r>
                    </a:p>
                  </a:txBody>
                  <a:tcPr marL="60994" marR="609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GB"/>
                    </a:p>
                  </a:txBody>
                  <a:tcPr/>
                </a:tc>
                <a:tc gridSpan="4">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Front End Compatibility with D-II</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910074662"/>
                  </a:ext>
                </a:extLst>
              </a:tr>
              <a:tr h="394424">
                <a:tc vMerge="1">
                  <a:txBody>
                    <a:bodyPr/>
                    <a:lstStyle/>
                    <a:p>
                      <a:endParaRPr lang="en-GB"/>
                    </a:p>
                  </a:txBody>
                  <a:tcPr/>
                </a:tc>
                <a:tc gridSpan="2" vMerge="1">
                  <a:txBody>
                    <a:bodyPr/>
                    <a:lstStyle/>
                    <a:p>
                      <a:endParaRPr lang="en-GB"/>
                    </a:p>
                  </a:txBody>
                  <a:tcPr/>
                </a:tc>
                <a:tc hMerge="1" vMerge="1">
                  <a:txBody>
                    <a:bodyPr/>
                    <a:lstStyle/>
                    <a:p>
                      <a:endParaRPr lang="en-GB"/>
                    </a:p>
                  </a:txBody>
                  <a:tcPr/>
                </a:tc>
                <a:tc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Absorber</a:t>
                      </a:r>
                    </a:p>
                  </a:txBody>
                  <a:tcPr marL="60994" marR="609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Aperture &amp; Slits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Beam Splitter</a:t>
                      </a:r>
                    </a:p>
                  </a:txBody>
                  <a:tcPr marL="60994" marR="609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8973046"/>
                  </a:ext>
                </a:extLst>
              </a:tr>
              <a:tr h="242279">
                <a:tc rowSpan="5">
                  <a:txBody>
                    <a:bodyPr/>
                    <a:lstStyle/>
                    <a:p>
                      <a:pPr>
                        <a:lnSpc>
                          <a:spcPct val="107000"/>
                        </a:lnSpc>
                        <a:spcAft>
                          <a:spcPts val="0"/>
                        </a:spcAft>
                      </a:pPr>
                      <a:r>
                        <a:rPr lang="en-GB" sz="1200" dirty="0">
                          <a:effectLst/>
                          <a:latin typeface="Calibri" panose="020F0502020204030204" pitchFamily="34" charset="0"/>
                          <a:ea typeface="DengXian"/>
                          <a:cs typeface="Times New Roman" panose="02020603050405020304" pitchFamily="18" charset="0"/>
                        </a:rPr>
                        <a:t>Single Insertion Device</a:t>
                      </a:r>
                      <a:br>
                        <a:rPr lang="en-GB" sz="1200" dirty="0">
                          <a:effectLst/>
                          <a:latin typeface="Calibri" panose="020F0502020204030204" pitchFamily="34" charset="0"/>
                          <a:ea typeface="DengXian"/>
                          <a:cs typeface="Times New Roman" panose="02020603050405020304" pitchFamily="18" charset="0"/>
                        </a:rPr>
                      </a:br>
                      <a:r>
                        <a:rPr lang="en-GB" sz="1200" dirty="0">
                          <a:effectLst/>
                          <a:latin typeface="Calibri" panose="020F0502020204030204" pitchFamily="34" charset="0"/>
                          <a:ea typeface="DengXian"/>
                          <a:cs typeface="Times New Roman" panose="02020603050405020304" pitchFamily="18" charset="0"/>
                        </a:rPr>
                        <a:t>(no chicanes)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I05,</a:t>
                      </a:r>
                      <a:r>
                        <a:rPr lang="en-GB" sz="1200" baseline="0">
                          <a:effectLst/>
                          <a:latin typeface="Calibri" panose="020F0502020204030204" pitchFamily="34" charset="0"/>
                          <a:ea typeface="DengXian"/>
                          <a:cs typeface="Times New Roman" panose="02020603050405020304" pitchFamily="18" charset="0"/>
                        </a:rPr>
                        <a:t> </a:t>
                      </a:r>
                      <a:r>
                        <a:rPr lang="en-GB" sz="1200">
                          <a:effectLst/>
                          <a:latin typeface="Calibri" panose="020F0502020204030204" pitchFamily="34" charset="0"/>
                          <a:ea typeface="DengXian"/>
                          <a:cs typeface="Times New Roman" panose="02020603050405020304" pitchFamily="18" charset="0"/>
                        </a:rPr>
                        <a:t>I06, I08, I10, K11, I16, I21, I23</a:t>
                      </a:r>
                    </a:p>
                  </a:txBody>
                  <a:tcPr marL="60994" marR="609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5466103"/>
                  </a:ext>
                </a:extLst>
              </a:tr>
              <a:tr h="193451">
                <a:tc v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I12</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tc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Yes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Yes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5296712"/>
                  </a:ext>
                </a:extLst>
              </a:tr>
              <a:tr h="193451">
                <a:tc v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I15</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tc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Yes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Yes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No</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6595959"/>
                  </a:ext>
                </a:extLst>
              </a:tr>
              <a:tr h="193451">
                <a:tc v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K02, I14</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00"/>
                    </a:solidFill>
                  </a:tcPr>
                </a:tc>
                <a:tc hMerge="1">
                  <a:txBody>
                    <a:bodyPr/>
                    <a:lstStyle/>
                    <a:p>
                      <a:endParaRPr lang="en-GB"/>
                    </a:p>
                  </a:txBody>
                  <a:tcPr/>
                </a:tc>
                <a:tc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Yes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2091361"/>
                  </a:ext>
                </a:extLst>
              </a:tr>
              <a:tr h="193451">
                <a:tc v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I18, I22</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en-GB"/>
                    </a:p>
                  </a:txBody>
                  <a:tcPr/>
                </a:tc>
                <a:tc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9937473"/>
                  </a:ext>
                </a:extLst>
              </a:tr>
              <a:tr h="193451">
                <a:tc rowSpan="3">
                  <a:txBody>
                    <a:bodyPr/>
                    <a:lstStyle/>
                    <a:p>
                      <a:pPr>
                        <a:lnSpc>
                          <a:spcPct val="107000"/>
                        </a:lnSpc>
                        <a:spcAft>
                          <a:spcPts val="0"/>
                        </a:spcAft>
                      </a:pPr>
                      <a:r>
                        <a:rPr lang="en-GB" sz="1200" dirty="0">
                          <a:effectLst/>
                          <a:latin typeface="Calibri" panose="020F0502020204030204" pitchFamily="34" charset="0"/>
                          <a:ea typeface="DengXian"/>
                          <a:cs typeface="Times New Roman" panose="02020603050405020304" pitchFamily="18" charset="0"/>
                        </a:rPr>
                        <a:t>Single Canted Insertion Device</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I02, I03, I07, I24</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00"/>
                    </a:solidFill>
                  </a:tcPr>
                </a:tc>
                <a:tc hMerge="1">
                  <a:txBody>
                    <a:bodyPr/>
                    <a:lstStyle/>
                    <a:p>
                      <a:endParaRPr lang="en-GB"/>
                    </a:p>
                  </a:txBody>
                  <a:tcPr/>
                </a:tc>
                <a:tc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Yes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7890611"/>
                  </a:ext>
                </a:extLst>
              </a:tr>
              <a:tr h="193451">
                <a:tc v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I11</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hMerge="1">
                  <a:txBody>
                    <a:bodyPr/>
                    <a:lstStyle/>
                    <a:p>
                      <a:endParaRPr lang="en-GB"/>
                    </a:p>
                  </a:txBody>
                  <a:tcPr/>
                </a:tc>
                <a:tc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Yes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Yes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NA</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897195"/>
                  </a:ext>
                </a:extLst>
              </a:tr>
              <a:tr h="193451">
                <a:tc v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I19</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7745553"/>
                  </a:ext>
                </a:extLst>
              </a:tr>
              <a:tr h="193451">
                <a:tc rowSpan="3">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Two Canted Insertion Devices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I04 &amp; J04</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GB"/>
                    </a:p>
                  </a:txBody>
                  <a:tcPr/>
                </a:tc>
                <a:tc gridSpan="2">
                  <a:txBody>
                    <a:bodyPr/>
                    <a:lstStyle/>
                    <a:p>
                      <a:pPr algn="ct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Yes</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6552738"/>
                  </a:ext>
                </a:extLst>
              </a:tr>
              <a:tr h="231158">
                <a:tc v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I13-1 &amp; I13-2, I09-1 &amp; I09-2</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 </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8906342"/>
                  </a:ext>
                </a:extLst>
              </a:tr>
              <a:tr h="204372">
                <a:tc v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I20-1 &amp; I20-2</a:t>
                      </a:r>
                    </a:p>
                  </a:txBody>
                  <a:tcPr marL="60994" marR="6099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gridSpan="2">
                  <a:txBody>
                    <a:bodyPr/>
                    <a:lstStyle/>
                    <a:p>
                      <a:endParaRPr lang="en-GB"/>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a:txBody>
                    <a:bodyPr/>
                    <a:lstStyle/>
                    <a:p>
                      <a:pPr>
                        <a:lnSpc>
                          <a:spcPct val="107000"/>
                        </a:lnSpc>
                        <a:spcAft>
                          <a:spcPts val="0"/>
                        </a:spcAft>
                      </a:pPr>
                      <a:endParaRPr lang="en-GB" sz="1200">
                        <a:effectLst/>
                        <a:latin typeface="Calibri" panose="020F0502020204030204" pitchFamily="34" charset="0"/>
                        <a:ea typeface="DengXian"/>
                        <a:cs typeface="Times New Roman" panose="02020603050405020304" pitchFamily="18" charset="0"/>
                      </a:endParaRP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endParaRPr lang="en-GB" sz="1200">
                        <a:effectLst/>
                        <a:latin typeface="Calibri" panose="020F0502020204030204" pitchFamily="34" charset="0"/>
                        <a:ea typeface="DengXian"/>
                        <a:cs typeface="Times New Roman" panose="02020603050405020304" pitchFamily="18" charset="0"/>
                      </a:endParaRP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3633451"/>
                  </a:ext>
                </a:extLst>
              </a:tr>
              <a:tr h="237460">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CPMU ID decision before D-II CDR</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GB"/>
                    </a:p>
                  </a:txBody>
                  <a:tcPr/>
                </a:tc>
                <a:tc gridSpan="2">
                  <a:txBody>
                    <a:bodyPr/>
                    <a:lstStyle/>
                    <a:p>
                      <a:pPr>
                        <a:lnSpc>
                          <a:spcPct val="107000"/>
                        </a:lnSpc>
                        <a:spcAft>
                          <a:spcPts val="0"/>
                        </a:spcAft>
                      </a:pPr>
                      <a:r>
                        <a:rPr lang="en-GB" sz="1200">
                          <a:effectLst/>
                          <a:latin typeface="Calibri" panose="020F0502020204030204" pitchFamily="34" charset="0"/>
                          <a:ea typeface="DengXian"/>
                          <a:cs typeface="Times New Roman" panose="02020603050405020304" pitchFamily="18" charset="0"/>
                        </a:rPr>
                        <a:t>SCU upgrade in 2020</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hMerge="1">
                  <a:txBody>
                    <a:bodyPr/>
                    <a:lstStyle/>
                    <a:p>
                      <a:pPr>
                        <a:lnSpc>
                          <a:spcPct val="107000"/>
                        </a:lnSpc>
                        <a:spcAft>
                          <a:spcPts val="0"/>
                        </a:spcAft>
                      </a:pPr>
                      <a:endParaRPr lang="en-GB" sz="1200">
                        <a:effectLst/>
                        <a:latin typeface="Calibri" panose="020F0502020204030204" pitchFamily="34" charset="0"/>
                        <a:ea typeface="DengXian"/>
                        <a:cs typeface="Times New Roman" panose="02020603050405020304" pitchFamily="18" charset="0"/>
                      </a:endParaRP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gridSpan="3">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200" dirty="0">
                          <a:effectLst/>
                          <a:latin typeface="Calibri" panose="020F0502020204030204" pitchFamily="34" charset="0"/>
                          <a:ea typeface="DengXian"/>
                          <a:cs typeface="Times New Roman" panose="02020603050405020304" pitchFamily="18" charset="0"/>
                        </a:rPr>
                        <a:t>Approved ID upgrade before D-II</a:t>
                      </a:r>
                    </a:p>
                  </a:txBody>
                  <a:tcPr marL="60994" marR="60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102686015"/>
                  </a:ext>
                </a:extLst>
              </a:tr>
            </a:tbl>
          </a:graphicData>
        </a:graphic>
      </p:graphicFrame>
      <p:sp>
        <p:nvSpPr>
          <p:cNvPr id="10" name="Rectangle 1"/>
          <p:cNvSpPr>
            <a:spLocks noChangeArrowheads="1"/>
          </p:cNvSpPr>
          <p:nvPr/>
        </p:nvSpPr>
        <p:spPr bwMode="auto">
          <a:xfrm>
            <a:off x="4065991" y="14232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p:cNvSpPr txBox="1"/>
          <p:nvPr/>
        </p:nvSpPr>
        <p:spPr>
          <a:xfrm>
            <a:off x="365116" y="4436897"/>
            <a:ext cx="11491524"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New Module required to connect Front Ends to the 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Thermal analyses to confirm components power handling are in progress. This has been completed for Front End I11.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Front End I09 and I13 will need to be realigned with new offset.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J04 and I20-2 will be relocated so that they receive light from ‘K’ straight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All existing ‘ I’ Front Ends will need to carry out Gas Bremsstrahlung ray tracing following Health Physics guidance to confirm adequate shielding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A new flagship Front End at I17. </a:t>
            </a:r>
          </a:p>
        </p:txBody>
      </p:sp>
    </p:spTree>
    <p:extLst>
      <p:ext uri="{BB962C8B-B14F-4D97-AF65-F5344CB8AC3E}">
        <p14:creationId xmlns:p14="http://schemas.microsoft.com/office/powerpoint/2010/main" val="1362074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5443" y="590862"/>
            <a:ext cx="12021115" cy="3233501"/>
            <a:chOff x="85443" y="590862"/>
            <a:chExt cx="12021115" cy="3233501"/>
          </a:xfrm>
        </p:grpSpPr>
        <p:grpSp>
          <p:nvGrpSpPr>
            <p:cNvPr id="32" name="Group 31"/>
            <p:cNvGrpSpPr/>
            <p:nvPr/>
          </p:nvGrpSpPr>
          <p:grpSpPr>
            <a:xfrm>
              <a:off x="85443" y="590862"/>
              <a:ext cx="12021115" cy="3233501"/>
              <a:chOff x="62397" y="1038405"/>
              <a:chExt cx="12021115" cy="3233501"/>
            </a:xfrm>
          </p:grpSpPr>
          <p:pic>
            <p:nvPicPr>
              <p:cNvPr id="8" name="Picture 7"/>
              <p:cNvPicPr>
                <a:picLocks noChangeAspect="1"/>
              </p:cNvPicPr>
              <p:nvPr/>
            </p:nvPicPr>
            <p:blipFill>
              <a:blip r:embed="rId2"/>
              <a:stretch>
                <a:fillRect/>
              </a:stretch>
            </p:blipFill>
            <p:spPr>
              <a:xfrm>
                <a:off x="62397" y="1038405"/>
                <a:ext cx="12021115" cy="3233501"/>
              </a:xfrm>
              <a:prstGeom prst="rect">
                <a:avLst/>
              </a:prstGeom>
              <a:ln w="28575">
                <a:solidFill>
                  <a:srgbClr val="212B61"/>
                </a:solidFill>
              </a:ln>
              <a:effectLst>
                <a:outerShdw blurRad="50800" dist="38100" algn="l" rotWithShape="0">
                  <a:prstClr val="black">
                    <a:alpha val="40000"/>
                  </a:prstClr>
                </a:outerShdw>
              </a:effectLst>
            </p:spPr>
          </p:pic>
          <p:grpSp>
            <p:nvGrpSpPr>
              <p:cNvPr id="12" name="Group 11"/>
              <p:cNvGrpSpPr/>
              <p:nvPr/>
            </p:nvGrpSpPr>
            <p:grpSpPr>
              <a:xfrm>
                <a:off x="1417589" y="1144851"/>
                <a:ext cx="1749231" cy="461807"/>
                <a:chOff x="1417589" y="1144851"/>
                <a:chExt cx="1749231" cy="461807"/>
              </a:xfrm>
            </p:grpSpPr>
            <p:sp>
              <p:nvSpPr>
                <p:cNvPr id="9" name="TextBox 8"/>
                <p:cNvSpPr txBox="1"/>
                <p:nvPr/>
              </p:nvSpPr>
              <p:spPr>
                <a:xfrm>
                  <a:off x="1417589" y="1144851"/>
                  <a:ext cx="1449597" cy="380474"/>
                </a:xfrm>
                <a:prstGeom prst="rect">
                  <a:avLst/>
                </a:prstGeom>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Front End I02</a:t>
                  </a:r>
                </a:p>
              </p:txBody>
            </p:sp>
            <p:cxnSp>
              <p:nvCxnSpPr>
                <p:cNvPr id="11" name="Straight Arrow Connector 10"/>
                <p:cNvCxnSpPr/>
                <p:nvPr/>
              </p:nvCxnSpPr>
              <p:spPr>
                <a:xfrm>
                  <a:off x="2867186" y="1443993"/>
                  <a:ext cx="299634" cy="1626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rot="425073">
                <a:off x="8460388" y="1428987"/>
                <a:ext cx="1568578" cy="755310"/>
                <a:chOff x="2213186" y="1056011"/>
                <a:chExt cx="1568578" cy="755310"/>
              </a:xfrm>
            </p:grpSpPr>
            <p:sp>
              <p:nvSpPr>
                <p:cNvPr id="14" name="TextBox 13"/>
                <p:cNvSpPr txBox="1"/>
                <p:nvPr/>
              </p:nvSpPr>
              <p:spPr>
                <a:xfrm rot="21174927">
                  <a:off x="2271568" y="1056011"/>
                  <a:ext cx="1510196" cy="369332"/>
                </a:xfrm>
                <a:prstGeom prst="rect">
                  <a:avLst/>
                </a:prstGeom>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Front End K02</a:t>
                  </a:r>
                </a:p>
              </p:txBody>
            </p:sp>
            <p:cxnSp>
              <p:nvCxnSpPr>
                <p:cNvPr id="15" name="Straight Arrow Connector 14"/>
                <p:cNvCxnSpPr/>
                <p:nvPr/>
              </p:nvCxnSpPr>
              <p:spPr>
                <a:xfrm rot="21174927" flipH="1">
                  <a:off x="2213186" y="1538078"/>
                  <a:ext cx="106106" cy="2732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2962916" y="2571057"/>
                <a:ext cx="470116"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a:ea typeface="+mn-ea"/>
                    <a:cs typeface="+mn-cs"/>
                  </a:rPr>
                  <a:t>MS</a:t>
                </a:r>
              </a:p>
            </p:txBody>
          </p:sp>
          <p:sp>
            <p:nvSpPr>
              <p:cNvPr id="19" name="TextBox 18"/>
              <p:cNvSpPr txBox="1"/>
              <p:nvPr/>
            </p:nvSpPr>
            <p:spPr>
              <a:xfrm>
                <a:off x="8972646" y="3175389"/>
                <a:ext cx="470116"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a:ea typeface="+mn-ea"/>
                    <a:cs typeface="+mn-cs"/>
                  </a:rPr>
                  <a:t>SM</a:t>
                </a:r>
              </a:p>
            </p:txBody>
          </p:sp>
          <p:sp>
            <p:nvSpPr>
              <p:cNvPr id="20" name="TextBox 19"/>
              <p:cNvSpPr txBox="1"/>
              <p:nvPr/>
            </p:nvSpPr>
            <p:spPr>
              <a:xfrm>
                <a:off x="734730" y="2549628"/>
                <a:ext cx="470116"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Calibri"/>
                    <a:ea typeface="+mn-ea"/>
                    <a:cs typeface="+mn-cs"/>
                  </a:rPr>
                  <a:t>SM</a:t>
                </a:r>
              </a:p>
            </p:txBody>
          </p:sp>
          <p:sp>
            <p:nvSpPr>
              <p:cNvPr id="26" name="TextBox 25"/>
              <p:cNvSpPr txBox="1"/>
              <p:nvPr/>
            </p:nvSpPr>
            <p:spPr>
              <a:xfrm>
                <a:off x="434750" y="3080045"/>
                <a:ext cx="1707637" cy="646331"/>
              </a:xfrm>
              <a:prstGeom prst="rect">
                <a:avLst/>
              </a:prstGeom>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K02 HPMU Space Envelope</a:t>
                </a:r>
              </a:p>
            </p:txBody>
          </p:sp>
          <p:cxnSp>
            <p:nvCxnSpPr>
              <p:cNvPr id="27" name="Straight Arrow Connector 26"/>
              <p:cNvCxnSpPr/>
              <p:nvPr/>
            </p:nvCxnSpPr>
            <p:spPr>
              <a:xfrm flipV="1">
                <a:off x="1376765" y="2740334"/>
                <a:ext cx="506841" cy="3243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stretch>
              <a:fillRect/>
            </a:stretch>
          </p:blipFill>
          <p:spPr>
            <a:xfrm>
              <a:off x="10993465" y="1725478"/>
              <a:ext cx="807420" cy="309966"/>
            </a:xfrm>
            <a:prstGeom prst="rect">
              <a:avLst/>
            </a:prstGeom>
          </p:spPr>
        </p:pic>
      </p:grpSp>
      <p:sp>
        <p:nvSpPr>
          <p:cNvPr id="4" name="Title 3">
            <a:extLst>
              <a:ext uri="{FF2B5EF4-FFF2-40B4-BE49-F238E27FC236}">
                <a16:creationId xmlns:a16="http://schemas.microsoft.com/office/drawing/2014/main" id="{18D3B3C8-FDC7-4FB2-BD34-F2A682A3B1D5}"/>
              </a:ext>
            </a:extLst>
          </p:cNvPr>
          <p:cNvSpPr>
            <a:spLocks noGrp="1"/>
          </p:cNvSpPr>
          <p:nvPr>
            <p:ph type="title"/>
          </p:nvPr>
        </p:nvSpPr>
        <p:spPr/>
        <p:txBody>
          <a:bodyPr lIns="91440" tIns="45720" rIns="91440" bIns="45720" anchor="t"/>
          <a:lstStyle/>
          <a:p>
            <a:r>
              <a:rPr lang="en-GB" dirty="0" smtClean="0">
                <a:cs typeface="Calibri"/>
              </a:rPr>
              <a:t>‘I’ Front Ends</a:t>
            </a:r>
            <a:endParaRPr lang="en-GB" dirty="0">
              <a:cs typeface="Calibri"/>
            </a:endParaRPr>
          </a:p>
        </p:txBody>
      </p:sp>
      <p:sp>
        <p:nvSpPr>
          <p:cNvPr id="5" name="Slide Number Placeholder 4">
            <a:extLst>
              <a:ext uri="{FF2B5EF4-FFF2-40B4-BE49-F238E27FC236}">
                <a16:creationId xmlns:a16="http://schemas.microsoft.com/office/drawing/2014/main" id="{7C2EEC96-BE2A-4A35-90BF-7C4870A8AFA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EEFB2D-35A7-4BFF-A166-F5B8E811460E}" type="slidenum">
              <a:rPr kumimoji="0" lang="en-GB" sz="1800" b="0" i="0" u="none" strike="noStrike" kern="1200" cap="none" spc="0" normalizeH="0" baseline="0" noProof="0" dirty="0" smtClean="0">
                <a:ln>
                  <a:noFill/>
                </a:ln>
                <a:solidFill>
                  <a:prstClr val="white">
                    <a:lumMod val="50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GB" sz="1800" b="0" i="0" u="none" strike="noStrike" kern="1200" cap="none" spc="0" normalizeH="0" baseline="0" noProof="0">
              <a:ln>
                <a:noFill/>
              </a:ln>
              <a:solidFill>
                <a:prstClr val="white">
                  <a:lumMod val="50000"/>
                </a:prstClr>
              </a:solidFill>
              <a:effectLst/>
              <a:uLnTx/>
              <a:uFillTx/>
              <a:latin typeface="Calibri"/>
              <a:ea typeface="+mn-ea"/>
              <a:cs typeface="+mn-cs"/>
            </a:endParaRPr>
          </a:p>
        </p:txBody>
      </p:sp>
      <p:grpSp>
        <p:nvGrpSpPr>
          <p:cNvPr id="36" name="Group 35"/>
          <p:cNvGrpSpPr/>
          <p:nvPr/>
        </p:nvGrpSpPr>
        <p:grpSpPr>
          <a:xfrm>
            <a:off x="2407607" y="1440142"/>
            <a:ext cx="1264884" cy="2665248"/>
            <a:chOff x="2407607" y="1440142"/>
            <a:chExt cx="1264884" cy="2665248"/>
          </a:xfrm>
        </p:grpSpPr>
        <p:sp>
          <p:nvSpPr>
            <p:cNvPr id="10" name="Oval 9"/>
            <p:cNvSpPr/>
            <p:nvPr/>
          </p:nvSpPr>
          <p:spPr>
            <a:xfrm>
              <a:off x="2608881" y="1440142"/>
              <a:ext cx="413288" cy="259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7" name="Straight Arrow Connector 16"/>
            <p:cNvCxnSpPr/>
            <p:nvPr/>
          </p:nvCxnSpPr>
          <p:spPr>
            <a:xfrm flipH="1">
              <a:off x="2608881" y="1737473"/>
              <a:ext cx="149817" cy="895029"/>
            </a:xfrm>
            <a:prstGeom prst="straightConnector1">
              <a:avLst/>
            </a:prstGeom>
            <a:ln w="57150">
              <a:solidFill>
                <a:srgbClr val="212B6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2407607" y="2699666"/>
              <a:ext cx="1264884" cy="1405724"/>
            </a:xfrm>
            <a:prstGeom prst="rect">
              <a:avLst/>
            </a:prstGeom>
            <a:ln w="57150">
              <a:solidFill>
                <a:srgbClr val="212B61"/>
              </a:solidFill>
            </a:ln>
            <a:effectLst>
              <a:outerShdw blurRad="50800" dist="38100" dir="8100000" algn="tr" rotWithShape="0">
                <a:prstClr val="black">
                  <a:alpha val="40000"/>
                </a:prstClr>
              </a:outerShdw>
            </a:effectLst>
          </p:spPr>
        </p:pic>
      </p:grpSp>
      <p:grpSp>
        <p:nvGrpSpPr>
          <p:cNvPr id="39" name="Group 38"/>
          <p:cNvGrpSpPr/>
          <p:nvPr/>
        </p:nvGrpSpPr>
        <p:grpSpPr>
          <a:xfrm>
            <a:off x="5599181" y="1551982"/>
            <a:ext cx="2392777" cy="3095532"/>
            <a:chOff x="5599181" y="1551982"/>
            <a:chExt cx="2392777" cy="3095532"/>
          </a:xfrm>
        </p:grpSpPr>
        <p:sp>
          <p:nvSpPr>
            <p:cNvPr id="28" name="Oval 27"/>
            <p:cNvSpPr/>
            <p:nvPr/>
          </p:nvSpPr>
          <p:spPr>
            <a:xfrm>
              <a:off x="5599181" y="1551982"/>
              <a:ext cx="687965" cy="41845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1" name="Straight Arrow Connector 30"/>
            <p:cNvCxnSpPr/>
            <p:nvPr/>
          </p:nvCxnSpPr>
          <p:spPr>
            <a:xfrm>
              <a:off x="6085668" y="1970436"/>
              <a:ext cx="326100" cy="322355"/>
            </a:xfrm>
            <a:prstGeom prst="straightConnector1">
              <a:avLst/>
            </a:prstGeom>
            <a:ln w="57150">
              <a:solidFill>
                <a:srgbClr val="212B6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5"/>
            <a:stretch>
              <a:fillRect/>
            </a:stretch>
          </p:blipFill>
          <p:spPr>
            <a:xfrm>
              <a:off x="6411768" y="2271362"/>
              <a:ext cx="1580190" cy="2376152"/>
            </a:xfrm>
            <a:prstGeom prst="rect">
              <a:avLst/>
            </a:prstGeom>
            <a:ln w="57150">
              <a:solidFill>
                <a:srgbClr val="212B61"/>
              </a:solidFill>
            </a:ln>
            <a:effectLst>
              <a:outerShdw blurRad="50800" dist="38100" dir="8100000" algn="tr" rotWithShape="0">
                <a:prstClr val="black">
                  <a:alpha val="40000"/>
                </a:prstClr>
              </a:outerShdw>
            </a:effectLst>
          </p:spPr>
        </p:pic>
      </p:grpSp>
      <p:sp>
        <p:nvSpPr>
          <p:cNvPr id="6" name="TextBox 5"/>
          <p:cNvSpPr txBox="1"/>
          <p:nvPr/>
        </p:nvSpPr>
        <p:spPr>
          <a:xfrm>
            <a:off x="348955" y="4780757"/>
            <a:ext cx="11940690" cy="1762021"/>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Front End in the cell model for all 24 ‘I’ Front Ends are nearly completed. </a:t>
            </a:r>
            <a:endParaRPr kumimoji="0" lang="en-GB" sz="1600" b="0" i="0" u="none" strike="noStrike" kern="1200" cap="none" spc="0" normalizeH="0" baseline="0" noProof="0" dirty="0" smtClean="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600" b="0" i="0" u="none" strike="noStrike" kern="1200" cap="none" spc="0" normalizeH="0" baseline="0" noProof="0" dirty="0" smtClean="0">
                <a:ln>
                  <a:noFill/>
                </a:ln>
                <a:solidFill>
                  <a:prstClr val="black"/>
                </a:solidFill>
                <a:effectLst/>
                <a:uLnTx/>
                <a:uFillTx/>
                <a:latin typeface="Calibri"/>
                <a:ea typeface="+mn-ea"/>
                <a:cs typeface="+mn-cs"/>
              </a:rPr>
              <a:t>There </a:t>
            </a:r>
            <a:r>
              <a:rPr kumimoji="0" lang="en-GB" sz="1600" b="0" i="0" u="none" strike="noStrike" kern="1200" cap="none" spc="0" normalizeH="0" baseline="0" noProof="0" dirty="0">
                <a:ln>
                  <a:noFill/>
                </a:ln>
                <a:solidFill>
                  <a:prstClr val="black"/>
                </a:solidFill>
                <a:effectLst/>
                <a:uLnTx/>
                <a:uFillTx/>
                <a:latin typeface="Calibri"/>
                <a:ea typeface="+mn-ea"/>
                <a:cs typeface="+mn-cs"/>
              </a:rPr>
              <a:t>are good clearances overall with adjacent equipment although some minor interferences locally have been observed.</a:t>
            </a:r>
            <a:endParaRPr kumimoji="0" lang="en-GB" sz="1600" b="0" i="0" u="none" strike="noStrike" kern="1200" cap="none" spc="0" normalizeH="0" baseline="0" noProof="0" dirty="0">
              <a:ln>
                <a:noFill/>
              </a:ln>
              <a:solidFill>
                <a:prstClr val="black"/>
              </a:solidFill>
              <a:effectLst/>
              <a:uLnTx/>
              <a:uFillTx/>
              <a:latin typeface="Calibri"/>
              <a:ea typeface="+mn-ea"/>
              <a:cs typeface="Calibri"/>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Insertion devices installed at new mid-straight will need to follow the defined space envelope. </a:t>
            </a: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10 Front Ends will require detailed assessment of the wall penetration shielding because of lateral offset of the line.</a:t>
            </a:r>
            <a:endParaRPr kumimoji="0" lang="en-GB" sz="1600" b="0" i="0" u="none" strike="noStrike" kern="1200" cap="none" spc="0" normalizeH="0" baseline="0" noProof="0" dirty="0">
              <a:ln>
                <a:noFill/>
              </a:ln>
              <a:solidFill>
                <a:prstClr val="black"/>
              </a:solidFill>
              <a:effectLst/>
              <a:uLnTx/>
              <a:uFillTx/>
              <a:latin typeface="Calibri"/>
              <a:ea typeface="+mn-ea"/>
              <a:cs typeface="Calibri"/>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All Insertion Device Front End access ladders can be reused. Some of the ‘K’ Front Ends will need new ladders. </a:t>
            </a:r>
            <a:endParaRPr kumimoji="0" lang="en-GB" sz="1600" b="0" i="0" u="none" strike="noStrike" kern="1200" cap="none" spc="0" normalizeH="0" baseline="0" noProof="0" dirty="0">
              <a:ln>
                <a:noFill/>
              </a:ln>
              <a:solidFill>
                <a:prstClr val="black"/>
              </a:solidFill>
              <a:effectLst/>
              <a:uLnTx/>
              <a:uFillTx/>
              <a:latin typeface="Calibri"/>
              <a:ea typeface="+mn-ea"/>
              <a:cs typeface="Calibri"/>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The existing PSS search routes remain unchanged.</a:t>
            </a:r>
            <a:endParaRPr kumimoji="0" lang="en-GB" sz="16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2" name="TextBox 1"/>
          <p:cNvSpPr txBox="1"/>
          <p:nvPr/>
        </p:nvSpPr>
        <p:spPr>
          <a:xfrm>
            <a:off x="8137219" y="3266442"/>
            <a:ext cx="889382"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I03 CPMU</a:t>
            </a:r>
          </a:p>
        </p:txBody>
      </p:sp>
      <p:cxnSp>
        <p:nvCxnSpPr>
          <p:cNvPr id="22" name="Straight Arrow Connector 21"/>
          <p:cNvCxnSpPr/>
          <p:nvPr/>
        </p:nvCxnSpPr>
        <p:spPr>
          <a:xfrm flipH="1" flipV="1">
            <a:off x="8106311" y="2440640"/>
            <a:ext cx="406031" cy="7568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2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500515"/>
            <a:ext cx="5845822" cy="985325"/>
          </a:xfrm>
          <a:prstGeom prst="rect">
            <a:avLst/>
          </a:prstGeom>
        </p:spPr>
      </p:pic>
      <p:sp>
        <p:nvSpPr>
          <p:cNvPr id="2" name="Footer Placeholder 1"/>
          <p:cNvSpPr>
            <a:spLocks noGrp="1"/>
          </p:cNvSpPr>
          <p:nvPr>
            <p:ph type="ftr" sz="quarter" idx="10"/>
          </p:nvPr>
        </p:nvSpPr>
        <p:spPr>
          <a:xfrm>
            <a:off x="10835575" y="909414"/>
            <a:ext cx="1413611" cy="929012"/>
          </a:xfrm>
        </p:spPr>
        <p:txBody>
          <a:bodyPr/>
          <a:lstStyle/>
          <a:p>
            <a:r>
              <a:rPr lang="en-GB" b="1" dirty="0" smtClean="0"/>
              <a:t>Courtesy of Stephen Hodbod</a:t>
            </a:r>
            <a:endParaRPr lang="en-GB" b="1" dirty="0"/>
          </a:p>
        </p:txBody>
      </p:sp>
      <p:sp>
        <p:nvSpPr>
          <p:cNvPr id="4" name="Title 3"/>
          <p:cNvSpPr>
            <a:spLocks noGrp="1"/>
          </p:cNvSpPr>
          <p:nvPr>
            <p:ph type="title"/>
          </p:nvPr>
        </p:nvSpPr>
        <p:spPr/>
        <p:txBody>
          <a:bodyPr/>
          <a:lstStyle/>
          <a:p>
            <a:r>
              <a:rPr lang="en-GB" dirty="0" smtClean="0"/>
              <a:t>Front End Absorber FEA</a:t>
            </a:r>
            <a:endParaRPr lang="en-GB" dirty="0"/>
          </a:p>
        </p:txBody>
      </p:sp>
      <p:sp>
        <p:nvSpPr>
          <p:cNvPr id="5" name="Slide Number Placeholder 4"/>
          <p:cNvSpPr>
            <a:spLocks noGrp="1"/>
          </p:cNvSpPr>
          <p:nvPr>
            <p:ph type="sldNum" sz="quarter" idx="12"/>
          </p:nvPr>
        </p:nvSpPr>
        <p:spPr/>
        <p:txBody>
          <a:bodyPr/>
          <a:lstStyle/>
          <a:p>
            <a:fld id="{58EEFB2D-35A7-4BFF-A166-F5B8E811460E}" type="slidenum">
              <a:rPr lang="en-GB" smtClean="0"/>
              <a:pPr/>
              <a:t>6</a:t>
            </a:fld>
            <a:endParaRPr lang="en-GB"/>
          </a:p>
        </p:txBody>
      </p:sp>
      <p:pic>
        <p:nvPicPr>
          <p:cNvPr id="7" name="Picture 6"/>
          <p:cNvPicPr>
            <a:picLocks noChangeAspect="1"/>
          </p:cNvPicPr>
          <p:nvPr/>
        </p:nvPicPr>
        <p:blipFill>
          <a:blip r:embed="rId3"/>
          <a:stretch>
            <a:fillRect/>
          </a:stretch>
        </p:blipFill>
        <p:spPr>
          <a:xfrm>
            <a:off x="1086374" y="1485840"/>
            <a:ext cx="4190433" cy="3040249"/>
          </a:xfrm>
          <a:prstGeom prst="rect">
            <a:avLst/>
          </a:prstGeom>
        </p:spPr>
      </p:pic>
      <p:pic>
        <p:nvPicPr>
          <p:cNvPr id="8" name="Picture 7"/>
          <p:cNvPicPr>
            <a:picLocks noChangeAspect="1"/>
          </p:cNvPicPr>
          <p:nvPr/>
        </p:nvPicPr>
        <p:blipFill>
          <a:blip r:embed="rId4"/>
          <a:stretch>
            <a:fillRect/>
          </a:stretch>
        </p:blipFill>
        <p:spPr>
          <a:xfrm>
            <a:off x="961437" y="4029079"/>
            <a:ext cx="4440305" cy="2637745"/>
          </a:xfrm>
          <a:prstGeom prst="rect">
            <a:avLst/>
          </a:prstGeom>
        </p:spPr>
      </p:pic>
      <p:pic>
        <p:nvPicPr>
          <p:cNvPr id="16" name="Picture 15"/>
          <p:cNvPicPr>
            <a:picLocks noChangeAspect="1"/>
          </p:cNvPicPr>
          <p:nvPr/>
        </p:nvPicPr>
        <p:blipFill>
          <a:blip r:embed="rId5"/>
          <a:stretch>
            <a:fillRect/>
          </a:stretch>
        </p:blipFill>
        <p:spPr>
          <a:xfrm>
            <a:off x="6025417" y="810632"/>
            <a:ext cx="4739289" cy="5856192"/>
          </a:xfrm>
          <a:prstGeom prst="rect">
            <a:avLst/>
          </a:prstGeom>
        </p:spPr>
      </p:pic>
      <p:sp>
        <p:nvSpPr>
          <p:cNvPr id="17" name="TextBox 16"/>
          <p:cNvSpPr txBox="1"/>
          <p:nvPr/>
        </p:nvSpPr>
        <p:spPr>
          <a:xfrm>
            <a:off x="28875" y="5021908"/>
            <a:ext cx="108637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dirty="0" smtClean="0"/>
              <a:t>COMSOL</a:t>
            </a:r>
            <a:endParaRPr lang="en-GB" dirty="0"/>
          </a:p>
        </p:txBody>
      </p:sp>
      <p:sp>
        <p:nvSpPr>
          <p:cNvPr id="18" name="TextBox 17"/>
          <p:cNvSpPr txBox="1"/>
          <p:nvPr/>
        </p:nvSpPr>
        <p:spPr>
          <a:xfrm>
            <a:off x="5701365" y="1901080"/>
            <a:ext cx="789272"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smtClean="0"/>
              <a:t>ANSYS</a:t>
            </a:r>
            <a:endParaRPr lang="en-GB" dirty="0"/>
          </a:p>
        </p:txBody>
      </p:sp>
    </p:spTree>
    <p:extLst>
      <p:ext uri="{BB962C8B-B14F-4D97-AF65-F5344CB8AC3E}">
        <p14:creationId xmlns:p14="http://schemas.microsoft.com/office/powerpoint/2010/main" val="3876916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‘K’ Front Ends</a:t>
            </a:r>
            <a:endParaRPr lang="en-GB" dirty="0"/>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EEFB2D-35A7-4BFF-A166-F5B8E811460E}" type="slidenum">
              <a:rPr kumimoji="0" lang="en-GB" sz="18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GB" sz="1800" b="0" i="0" u="none" strike="noStrike" kern="1200" cap="none" spc="0" normalizeH="0" baseline="0" noProof="0">
              <a:ln>
                <a:noFill/>
              </a:ln>
              <a:solidFill>
                <a:prstClr val="white">
                  <a:lumMod val="50000"/>
                </a:prstClr>
              </a:solidFill>
              <a:effectLst/>
              <a:uLnTx/>
              <a:uFillTx/>
              <a:latin typeface="Calibri"/>
              <a:ea typeface="+mn-ea"/>
              <a:cs typeface="+mn-cs"/>
            </a:endParaRPr>
          </a:p>
        </p:txBody>
      </p:sp>
      <p:sp>
        <p:nvSpPr>
          <p:cNvPr id="10" name="Rectangle 1"/>
          <p:cNvSpPr>
            <a:spLocks noChangeArrowheads="1"/>
          </p:cNvSpPr>
          <p:nvPr/>
        </p:nvSpPr>
        <p:spPr bwMode="auto">
          <a:xfrm>
            <a:off x="4065991" y="14232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16"/>
          <p:cNvSpPr txBox="1"/>
          <p:nvPr/>
        </p:nvSpPr>
        <p:spPr>
          <a:xfrm>
            <a:off x="2745082" y="729258"/>
            <a:ext cx="639195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Calibri"/>
                <a:ea typeface="+mn-ea"/>
                <a:cs typeface="+mn-cs"/>
              </a:rPr>
              <a:t>‘K’ Front Ends receiving light from mid straights</a:t>
            </a:r>
          </a:p>
        </p:txBody>
      </p:sp>
      <p:sp>
        <p:nvSpPr>
          <p:cNvPr id="18" name="TextBox 17"/>
          <p:cNvSpPr txBox="1"/>
          <p:nvPr/>
        </p:nvSpPr>
        <p:spPr>
          <a:xfrm>
            <a:off x="347787" y="1762636"/>
            <a:ext cx="11186546" cy="4647426"/>
          </a:xfrm>
          <a:prstGeom prst="rect">
            <a:avLst/>
          </a:prstGeom>
          <a:noFill/>
        </p:spPr>
        <p:txBody>
          <a:bodyPr wrap="square" rtlCol="0">
            <a:spAutoFit/>
          </a:bodyPr>
          <a:lstStyle/>
          <a:p>
            <a:pPr marL="285750" indent="-285750">
              <a:spcAft>
                <a:spcPts val="1200"/>
              </a:spcAft>
              <a:buFont typeface="Arial" panose="020B0604020202020204" pitchFamily="34" charset="0"/>
              <a:buChar char="•"/>
              <a:defRPr/>
            </a:pPr>
            <a:r>
              <a:rPr lang="en-GB" dirty="0">
                <a:solidFill>
                  <a:prstClr val="black"/>
                </a:solidFill>
              </a:rPr>
              <a:t>Front End K02 and K11 will need realignment</a:t>
            </a:r>
            <a:r>
              <a:rPr lang="en-GB" dirty="0" smtClean="0">
                <a:solidFill>
                  <a:prstClr val="black"/>
                </a:solidFill>
              </a:rPr>
              <a:t>.</a:t>
            </a:r>
          </a:p>
          <a:p>
            <a:pPr marL="285750" indent="-285750">
              <a:spcAft>
                <a:spcPts val="1200"/>
              </a:spcAft>
              <a:buFont typeface="Arial" panose="020B0604020202020204" pitchFamily="34" charset="0"/>
              <a:buChar char="•"/>
              <a:defRPr/>
            </a:pPr>
            <a:r>
              <a:rPr lang="en-GB" dirty="0">
                <a:solidFill>
                  <a:prstClr val="black"/>
                </a:solidFill>
              </a:rPr>
              <a:t>Front End </a:t>
            </a:r>
            <a:r>
              <a:rPr lang="en-GB" dirty="0">
                <a:solidFill>
                  <a:srgbClr val="00B050"/>
                </a:solidFill>
              </a:rPr>
              <a:t>K24</a:t>
            </a:r>
            <a:r>
              <a:rPr lang="en-GB" dirty="0">
                <a:solidFill>
                  <a:prstClr val="black"/>
                </a:solidFill>
              </a:rPr>
              <a:t> will use D4 (DQ downstream of mid-straight) as the source and will require repositioning</a:t>
            </a:r>
            <a:r>
              <a:rPr lang="en-GB" dirty="0" smtClean="0">
                <a:solidFill>
                  <a:prstClr val="black"/>
                </a:solidFill>
              </a:rPr>
              <a:t>.</a:t>
            </a:r>
            <a:endParaRPr lang="en-GB" dirty="0">
              <a:solidFill>
                <a:prstClr val="black"/>
              </a:solidFill>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800" b="0" i="0" u="none" strike="noStrike" kern="1200" cap="none" spc="0" normalizeH="0" baseline="0" noProof="0" dirty="0" smtClean="0">
                <a:ln>
                  <a:noFill/>
                </a:ln>
                <a:solidFill>
                  <a:prstClr val="black"/>
                </a:solidFill>
                <a:effectLst/>
                <a:uLnTx/>
                <a:uFillTx/>
                <a:latin typeface="Calibri"/>
                <a:ea typeface="+mn-ea"/>
                <a:cs typeface="+mn-cs"/>
              </a:rPr>
              <a:t>Two </a:t>
            </a:r>
            <a:r>
              <a:rPr kumimoji="0" lang="en-GB" sz="1800" b="0" i="0" u="none" strike="noStrike" kern="1200" cap="none" spc="0" normalizeH="0" baseline="0" noProof="0" dirty="0">
                <a:ln>
                  <a:noFill/>
                </a:ln>
                <a:solidFill>
                  <a:prstClr val="black"/>
                </a:solidFill>
                <a:effectLst/>
                <a:uLnTx/>
                <a:uFillTx/>
                <a:latin typeface="Calibri"/>
                <a:ea typeface="+mn-ea"/>
                <a:cs typeface="+mn-cs"/>
              </a:rPr>
              <a:t>new flagship ‘K’ Front Ends at K04 and K14.</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New RF cavities at K05 and K06.</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Front End </a:t>
            </a:r>
            <a:r>
              <a:rPr kumimoji="0" lang="en-GB" sz="1800" b="0" i="0" u="none" strike="noStrike" kern="1200" cap="none" spc="0" normalizeH="0" baseline="0" noProof="0" dirty="0">
                <a:ln>
                  <a:noFill/>
                </a:ln>
                <a:solidFill>
                  <a:srgbClr val="00B050"/>
                </a:solidFill>
                <a:effectLst/>
                <a:uLnTx/>
                <a:uFillTx/>
                <a:latin typeface="Calibri"/>
                <a:ea typeface="+mn-ea"/>
                <a:cs typeface="+mn-cs"/>
              </a:rPr>
              <a:t>K07</a:t>
            </a:r>
            <a:r>
              <a:rPr kumimoji="0" lang="en-GB" sz="1800" b="0" i="0" u="none" strike="noStrike" kern="1200" cap="none" spc="0" normalizeH="0" baseline="0" noProof="0" dirty="0">
                <a:ln>
                  <a:noFill/>
                </a:ln>
                <a:solidFill>
                  <a:prstClr val="black"/>
                </a:solidFill>
                <a:effectLst/>
                <a:uLnTx/>
                <a:uFillTx/>
                <a:latin typeface="Calibri"/>
                <a:ea typeface="+mn-ea"/>
                <a:cs typeface="+mn-cs"/>
              </a:rPr>
              <a:t> has revised CDR decision. Two branches in the front end are staying together. The renamed ‘I’ branch will take light from an insertion device in mid-straight. The ‘D’ branch will take light from a dipole. New front end will be needed. </a:t>
            </a:r>
          </a:p>
          <a:p>
            <a:pPr marL="285750" indent="-285750">
              <a:spcAft>
                <a:spcPts val="1200"/>
              </a:spcAft>
              <a:buFont typeface="Arial" panose="020B0604020202020204" pitchFamily="34" charset="0"/>
              <a:buChar char="•"/>
              <a:defRPr/>
            </a:pPr>
            <a:r>
              <a:rPr lang="en-GB" dirty="0" smtClean="0">
                <a:latin typeface="Calibri" panose="020F0502020204030204" pitchFamily="34" charset="0"/>
                <a:cs typeface="Calibri" panose="020F0502020204030204" pitchFamily="34" charset="0"/>
              </a:rPr>
              <a:t>Front </a:t>
            </a:r>
            <a:r>
              <a:rPr lang="en-GB" dirty="0">
                <a:latin typeface="Calibri" panose="020F0502020204030204" pitchFamily="34" charset="0"/>
                <a:cs typeface="Calibri" panose="020F0502020204030204" pitchFamily="34" charset="0"/>
              </a:rPr>
              <a:t>Ends </a:t>
            </a:r>
            <a:r>
              <a:rPr lang="en-GB" dirty="0">
                <a:solidFill>
                  <a:srgbClr val="00B050"/>
                </a:solidFill>
                <a:latin typeface="Calibri" panose="020F0502020204030204" pitchFamily="34" charset="0"/>
                <a:cs typeface="Calibri" panose="020F0502020204030204" pitchFamily="34" charset="0"/>
              </a:rPr>
              <a:t>K18, 22 &amp; 23 </a:t>
            </a:r>
            <a:r>
              <a:rPr lang="en-GB" dirty="0">
                <a:latin typeface="Calibri" panose="020F0502020204030204" pitchFamily="34" charset="0"/>
                <a:cs typeface="Calibri" panose="020F0502020204030204" pitchFamily="34" charset="0"/>
              </a:rPr>
              <a:t>will require potential significant repositioning or replacement for straight-ahead or canted geometry</a:t>
            </a:r>
            <a:r>
              <a:rPr lang="en-GB" dirty="0" smtClean="0">
                <a:latin typeface="Calibri" panose="020F0502020204030204" pitchFamily="34" charset="0"/>
                <a:cs typeface="Calibri" panose="020F0502020204030204" pitchFamily="34" charset="0"/>
              </a:rPr>
              <a:t>.</a:t>
            </a:r>
          </a:p>
          <a:p>
            <a:pPr marL="285750" indent="-285750">
              <a:spcAft>
                <a:spcPts val="1200"/>
              </a:spcAft>
              <a:buFont typeface="Arial" panose="020B0604020202020204" pitchFamily="34" charset="0"/>
              <a:buChar char="•"/>
              <a:defRPr/>
            </a:pPr>
            <a:r>
              <a:rPr lang="en-GB" dirty="0" smtClean="0">
                <a:solidFill>
                  <a:srgbClr val="00B050"/>
                </a:solidFill>
                <a:latin typeface="Calibri" panose="020F0502020204030204" pitchFamily="34" charset="0"/>
                <a:cs typeface="Calibri" panose="020F0502020204030204" pitchFamily="34" charset="0"/>
              </a:rPr>
              <a:t>K16, K21</a:t>
            </a:r>
            <a:r>
              <a:rPr lang="en-GB" dirty="0" smtClean="0">
                <a:latin typeface="Calibri" panose="020F0502020204030204" pitchFamily="34" charset="0"/>
                <a:cs typeface="Calibri" panose="020F0502020204030204" pitchFamily="34" charset="0"/>
              </a:rPr>
              <a:t> </a:t>
            </a:r>
            <a:r>
              <a:rPr lang="en-GB" dirty="0" smtClean="0">
                <a:solidFill>
                  <a:srgbClr val="00B050"/>
                </a:solidFill>
                <a:latin typeface="Calibri" panose="020F0502020204030204" pitchFamily="34" charset="0"/>
                <a:cs typeface="Calibri" panose="020F0502020204030204" pitchFamily="34" charset="0"/>
              </a:rPr>
              <a:t>&amp; K18 </a:t>
            </a:r>
            <a:r>
              <a:rPr lang="en-GB" dirty="0" smtClean="0">
                <a:latin typeface="Calibri" panose="020F0502020204030204" pitchFamily="34" charset="0"/>
                <a:cs typeface="Calibri" panose="020F0502020204030204" pitchFamily="34" charset="0"/>
              </a:rPr>
              <a:t>could potentially use an ‘I’ Front End design</a:t>
            </a:r>
            <a:endParaRPr lang="en-GB" dirty="0">
              <a:latin typeface="Calibri" panose="020F0502020204030204" pitchFamily="34" charset="0"/>
              <a:cs typeface="Calibri" panose="020F0502020204030204" pitchFamily="34" charset="0"/>
            </a:endParaRPr>
          </a:p>
          <a:p>
            <a:pPr marR="0" lvl="0" algn="l" defTabSz="914400" rtl="0" eaLnBrk="1" fontAlgn="auto" latinLnBrk="0" hangingPunct="1">
              <a:lnSpc>
                <a:spcPct val="100000"/>
              </a:lnSpc>
              <a:spcBef>
                <a:spcPts val="0"/>
              </a:spcBef>
              <a:spcAft>
                <a:spcPts val="1200"/>
              </a:spcAft>
              <a:buClrTx/>
              <a:buSzTx/>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Rectangle 1"/>
          <p:cNvSpPr/>
          <p:nvPr/>
        </p:nvSpPr>
        <p:spPr>
          <a:xfrm>
            <a:off x="750771" y="5967663"/>
            <a:ext cx="269507" cy="25988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1019109" y="5888875"/>
            <a:ext cx="4244741" cy="369332"/>
          </a:xfrm>
          <a:prstGeom prst="rect">
            <a:avLst/>
          </a:prstGeom>
          <a:noFill/>
        </p:spPr>
        <p:txBody>
          <a:bodyPr wrap="square" rtlCol="0">
            <a:spAutoFit/>
          </a:bodyPr>
          <a:lstStyle/>
          <a:p>
            <a:r>
              <a:rPr lang="en-GB" dirty="0" smtClean="0"/>
              <a:t>Diamond-I BM Front Ends</a:t>
            </a:r>
            <a:endParaRPr lang="en-GB" dirty="0"/>
          </a:p>
        </p:txBody>
      </p:sp>
    </p:spTree>
    <p:extLst>
      <p:ext uri="{BB962C8B-B14F-4D97-AF65-F5344CB8AC3E}">
        <p14:creationId xmlns:p14="http://schemas.microsoft.com/office/powerpoint/2010/main" val="981525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360D7-EFCB-4B8C-B542-764D60D9B29F}"/>
              </a:ext>
            </a:extLst>
          </p:cNvPr>
          <p:cNvSpPr>
            <a:spLocks noGrp="1"/>
          </p:cNvSpPr>
          <p:nvPr>
            <p:ph type="title"/>
          </p:nvPr>
        </p:nvSpPr>
        <p:spPr/>
        <p:txBody>
          <a:bodyPr/>
          <a:lstStyle/>
          <a:p>
            <a:r>
              <a:rPr lang="en-GB" dirty="0" smtClean="0"/>
              <a:t>K05 &amp; K06 Front </a:t>
            </a:r>
            <a:r>
              <a:rPr lang="en-GB" dirty="0"/>
              <a:t>Ends</a:t>
            </a:r>
          </a:p>
        </p:txBody>
      </p:sp>
      <p:sp>
        <p:nvSpPr>
          <p:cNvPr id="5" name="Slide Number Placeholder 4">
            <a:extLst>
              <a:ext uri="{FF2B5EF4-FFF2-40B4-BE49-F238E27FC236}">
                <a16:creationId xmlns:a16="http://schemas.microsoft.com/office/drawing/2014/main" id="{8246689A-8124-401C-A7DD-5BF9580BEBB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8EEFB2D-35A7-4BFF-A166-F5B8E811460E}" type="slidenum">
              <a:rPr kumimoji="0" lang="en-GB" sz="1800" b="0" i="0" u="none" strike="noStrike" kern="1200" cap="none" spc="0" normalizeH="0" baseline="0" noProof="0" dirty="0" smtClean="0">
                <a:ln>
                  <a:noFill/>
                </a:ln>
                <a:solidFill>
                  <a:prstClr val="white">
                    <a:lumMod val="50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1800" b="0" i="0" u="none" strike="noStrike" kern="1200" cap="none" spc="0" normalizeH="0" baseline="0" noProof="0">
              <a:ln>
                <a:noFill/>
              </a:ln>
              <a:solidFill>
                <a:prstClr val="white">
                  <a:lumMod val="50000"/>
                </a:prstClr>
              </a:solidFill>
              <a:effectLst/>
              <a:uLnTx/>
              <a:uFillTx/>
              <a:latin typeface="Calibri"/>
              <a:ea typeface="+mn-ea"/>
              <a:cs typeface="+mn-cs"/>
            </a:endParaRPr>
          </a:p>
        </p:txBody>
      </p:sp>
      <p:pic>
        <p:nvPicPr>
          <p:cNvPr id="3" name="Picture 2"/>
          <p:cNvPicPr>
            <a:picLocks noChangeAspect="1"/>
          </p:cNvPicPr>
          <p:nvPr/>
        </p:nvPicPr>
        <p:blipFill>
          <a:blip r:embed="rId2"/>
          <a:stretch>
            <a:fillRect/>
          </a:stretch>
        </p:blipFill>
        <p:spPr>
          <a:xfrm>
            <a:off x="288947" y="808383"/>
            <a:ext cx="6034361" cy="2454899"/>
          </a:xfrm>
          <a:prstGeom prst="rect">
            <a:avLst/>
          </a:prstGeom>
        </p:spPr>
      </p:pic>
      <p:sp>
        <p:nvSpPr>
          <p:cNvPr id="6" name="TextBox 5"/>
          <p:cNvSpPr txBox="1"/>
          <p:nvPr/>
        </p:nvSpPr>
        <p:spPr>
          <a:xfrm>
            <a:off x="94700" y="532866"/>
            <a:ext cx="25968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Calibri"/>
                <a:ea typeface="+mn-ea"/>
                <a:cs typeface="+mn-cs"/>
              </a:rPr>
              <a:t>I05 &amp; I06 FE 1</a:t>
            </a:r>
            <a:r>
              <a:rPr kumimoji="0" lang="en-GB" sz="1400" b="1" i="0" u="none" strike="noStrike" kern="1200" cap="none" spc="0" normalizeH="0" baseline="30000" noProof="0">
                <a:ln>
                  <a:noFill/>
                </a:ln>
                <a:solidFill>
                  <a:prstClr val="black"/>
                </a:solidFill>
                <a:effectLst/>
                <a:uLnTx/>
                <a:uFillTx/>
                <a:latin typeface="Calibri"/>
                <a:ea typeface="+mn-ea"/>
                <a:cs typeface="+mn-cs"/>
              </a:rPr>
              <a:t>st</a:t>
            </a:r>
            <a:r>
              <a:rPr kumimoji="0" lang="en-GB" sz="1400" b="1" i="0" u="none" strike="noStrike" kern="1200" cap="none" spc="0" normalizeH="0" baseline="0" noProof="0">
                <a:ln>
                  <a:noFill/>
                </a:ln>
                <a:solidFill>
                  <a:prstClr val="black"/>
                </a:solidFill>
                <a:effectLst/>
                <a:uLnTx/>
                <a:uFillTx/>
                <a:latin typeface="Calibri"/>
                <a:ea typeface="+mn-ea"/>
                <a:cs typeface="+mn-cs"/>
              </a:rPr>
              <a:t> Module has a major clash with RF Cavities</a:t>
            </a:r>
          </a:p>
        </p:txBody>
      </p:sp>
      <p:cxnSp>
        <p:nvCxnSpPr>
          <p:cNvPr id="9" name="Straight Arrow Connector 8"/>
          <p:cNvCxnSpPr/>
          <p:nvPr/>
        </p:nvCxnSpPr>
        <p:spPr>
          <a:xfrm>
            <a:off x="2386739" y="808383"/>
            <a:ext cx="563105" cy="5606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4522" y="3588047"/>
            <a:ext cx="6137409" cy="2887601"/>
          </a:xfrm>
          <a:prstGeom prst="rect">
            <a:avLst/>
          </a:prstGeom>
        </p:spPr>
      </p:pic>
      <p:sp>
        <p:nvSpPr>
          <p:cNvPr id="12" name="TextBox 11"/>
          <p:cNvSpPr txBox="1"/>
          <p:nvPr/>
        </p:nvSpPr>
        <p:spPr>
          <a:xfrm>
            <a:off x="309051" y="3641720"/>
            <a:ext cx="1007389" cy="276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a:ea typeface="+mn-ea"/>
                <a:cs typeface="+mn-cs"/>
              </a:rPr>
              <a:t>Ratchet Wall</a:t>
            </a:r>
          </a:p>
        </p:txBody>
      </p:sp>
      <p:cxnSp>
        <p:nvCxnSpPr>
          <p:cNvPr id="14" name="Straight Arrow Connector 13"/>
          <p:cNvCxnSpPr/>
          <p:nvPr/>
        </p:nvCxnSpPr>
        <p:spPr>
          <a:xfrm>
            <a:off x="1367216" y="3790933"/>
            <a:ext cx="203279" cy="7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77521" y="3797085"/>
            <a:ext cx="261012" cy="5062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96458" y="3264881"/>
            <a:ext cx="1039508" cy="646331"/>
          </a:xfrm>
          <a:prstGeom prst="rect">
            <a:avLst/>
          </a:prstGeom>
          <a:noFill/>
          <a:ln w="38100">
            <a:solidFill>
              <a:srgbClr val="212B6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mn-cs"/>
              </a:rPr>
              <a:t>Separate and relocate the 1</a:t>
            </a:r>
            <a:r>
              <a:rPr kumimoji="0" lang="en-GB" sz="1200" b="0" i="0" u="none" strike="noStrike" kern="1200" cap="none" spc="0" normalizeH="0" baseline="30000" noProof="0">
                <a:ln>
                  <a:noFill/>
                </a:ln>
                <a:solidFill>
                  <a:prstClr val="black"/>
                </a:solidFill>
                <a:effectLst/>
                <a:uLnTx/>
                <a:uFillTx/>
                <a:latin typeface="Calibri"/>
                <a:ea typeface="+mn-ea"/>
                <a:cs typeface="+mn-cs"/>
              </a:rPr>
              <a:t>st</a:t>
            </a:r>
            <a:r>
              <a:rPr kumimoji="0" lang="en-GB" sz="1200" b="0" i="0" u="none" strike="noStrike" kern="1200" cap="none" spc="0" normalizeH="0" baseline="0" noProof="0">
                <a:ln>
                  <a:noFill/>
                </a:ln>
                <a:solidFill>
                  <a:prstClr val="black"/>
                </a:solidFill>
                <a:effectLst/>
                <a:uLnTx/>
                <a:uFillTx/>
                <a:latin typeface="Calibri"/>
                <a:ea typeface="+mn-ea"/>
                <a:cs typeface="+mn-cs"/>
              </a:rPr>
              <a:t> Module</a:t>
            </a:r>
          </a:p>
        </p:txBody>
      </p:sp>
      <p:cxnSp>
        <p:nvCxnSpPr>
          <p:cNvPr id="20" name="Straight Arrow Connector 19"/>
          <p:cNvCxnSpPr/>
          <p:nvPr/>
        </p:nvCxnSpPr>
        <p:spPr>
          <a:xfrm flipH="1">
            <a:off x="1929200" y="3769183"/>
            <a:ext cx="1267259" cy="675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7496028" y="3519583"/>
            <a:ext cx="4050209" cy="2952137"/>
            <a:chOff x="6840139" y="570447"/>
            <a:chExt cx="4024174" cy="2930769"/>
          </a:xfrm>
        </p:grpSpPr>
        <p:pic>
          <p:nvPicPr>
            <p:cNvPr id="24" name="Picture 23"/>
            <p:cNvPicPr>
              <a:picLocks noChangeAspect="1"/>
            </p:cNvPicPr>
            <p:nvPr/>
          </p:nvPicPr>
          <p:blipFill>
            <a:blip r:embed="rId4"/>
            <a:stretch>
              <a:fillRect/>
            </a:stretch>
          </p:blipFill>
          <p:spPr>
            <a:xfrm>
              <a:off x="7604502" y="570447"/>
              <a:ext cx="3259811" cy="2930769"/>
            </a:xfrm>
            <a:prstGeom prst="rect">
              <a:avLst/>
            </a:prstGeom>
          </p:spPr>
        </p:pic>
        <p:sp>
          <p:nvSpPr>
            <p:cNvPr id="25" name="TextBox 24"/>
            <p:cNvSpPr txBox="1"/>
            <p:nvPr/>
          </p:nvSpPr>
          <p:spPr>
            <a:xfrm>
              <a:off x="6840139" y="670248"/>
              <a:ext cx="7850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mn-cs"/>
                </a:rPr>
                <a:t>Ratchet Wall</a:t>
              </a:r>
            </a:p>
          </p:txBody>
        </p:sp>
      </p:grpSp>
      <p:grpSp>
        <p:nvGrpSpPr>
          <p:cNvPr id="40" name="Group 39"/>
          <p:cNvGrpSpPr/>
          <p:nvPr/>
        </p:nvGrpSpPr>
        <p:grpSpPr>
          <a:xfrm>
            <a:off x="7757945" y="532866"/>
            <a:ext cx="3612999" cy="2978503"/>
            <a:chOff x="7757945" y="532866"/>
            <a:chExt cx="3612999" cy="2978503"/>
          </a:xfrm>
        </p:grpSpPr>
        <p:pic>
          <p:nvPicPr>
            <p:cNvPr id="27" name="Picture 26"/>
            <p:cNvPicPr>
              <a:picLocks noChangeAspect="1"/>
            </p:cNvPicPr>
            <p:nvPr/>
          </p:nvPicPr>
          <p:blipFill>
            <a:blip r:embed="rId5"/>
            <a:stretch>
              <a:fillRect/>
            </a:stretch>
          </p:blipFill>
          <p:spPr>
            <a:xfrm>
              <a:off x="8145409" y="532866"/>
              <a:ext cx="3225535" cy="2978503"/>
            </a:xfrm>
            <a:prstGeom prst="rect">
              <a:avLst/>
            </a:prstGeom>
          </p:spPr>
        </p:pic>
        <p:sp>
          <p:nvSpPr>
            <p:cNvPr id="28" name="TextBox 27"/>
            <p:cNvSpPr txBox="1"/>
            <p:nvPr/>
          </p:nvSpPr>
          <p:spPr>
            <a:xfrm>
              <a:off x="7757945" y="644447"/>
              <a:ext cx="678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mn-cs"/>
                </a:rPr>
                <a:t>Ratchet Wall</a:t>
              </a:r>
            </a:p>
          </p:txBody>
        </p:sp>
      </p:grpSp>
      <p:sp>
        <p:nvSpPr>
          <p:cNvPr id="29" name="TextBox 28"/>
          <p:cNvSpPr txBox="1"/>
          <p:nvPr/>
        </p:nvSpPr>
        <p:spPr>
          <a:xfrm>
            <a:off x="6981634" y="1674410"/>
            <a:ext cx="984494" cy="954107"/>
          </a:xfrm>
          <a:prstGeom prst="rect">
            <a:avLst/>
          </a:prstGeom>
          <a:solidFill>
            <a:schemeClr val="bg2">
              <a:lumMod val="90000"/>
            </a:schemeClr>
          </a:solidFill>
          <a:ln w="38100">
            <a:solidFill>
              <a:srgbClr val="212B6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Calibri"/>
                <a:ea typeface="+mn-ea"/>
                <a:cs typeface="+mn-cs"/>
              </a:rPr>
              <a:t>Work In Progress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Calibri"/>
                <a:ea typeface="+mn-ea"/>
                <a:cs typeface="+mn-cs"/>
              </a:rPr>
              <a:t>PSS search route</a:t>
            </a:r>
          </a:p>
        </p:txBody>
      </p:sp>
      <p:cxnSp>
        <p:nvCxnSpPr>
          <p:cNvPr id="31" name="Straight Arrow Connector 30"/>
          <p:cNvCxnSpPr/>
          <p:nvPr/>
        </p:nvCxnSpPr>
        <p:spPr>
          <a:xfrm>
            <a:off x="8010621" y="2022117"/>
            <a:ext cx="425590" cy="755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63701" y="2664510"/>
            <a:ext cx="581708" cy="952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7853" y="6087116"/>
            <a:ext cx="1313788" cy="461665"/>
          </a:xfrm>
          <a:prstGeom prst="rect">
            <a:avLst/>
          </a:prstGeom>
          <a:noFill/>
          <a:ln w="38100">
            <a:solidFill>
              <a:srgbClr val="212B6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a:ea typeface="+mn-ea"/>
                <a:cs typeface="+mn-cs"/>
              </a:rPr>
              <a:t>Can be integrated into Module Zero</a:t>
            </a:r>
          </a:p>
        </p:txBody>
      </p:sp>
      <p:cxnSp>
        <p:nvCxnSpPr>
          <p:cNvPr id="38" name="Straight Arrow Connector 37"/>
          <p:cNvCxnSpPr>
            <a:stCxn id="36" idx="0"/>
          </p:cNvCxnSpPr>
          <p:nvPr/>
        </p:nvCxnSpPr>
        <p:spPr>
          <a:xfrm flipV="1">
            <a:off x="1104747" y="4757980"/>
            <a:ext cx="558738" cy="13291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6596" y="3656167"/>
            <a:ext cx="3026902" cy="475016"/>
          </a:xfrm>
          <a:prstGeom prst="line">
            <a:avLst/>
          </a:prstGeom>
          <a:ln w="19050">
            <a:solidFill>
              <a:srgbClr val="212B6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6524" y="2738813"/>
            <a:ext cx="492378" cy="3693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LM</a:t>
            </a:r>
          </a:p>
        </p:txBody>
      </p:sp>
      <p:sp>
        <p:nvSpPr>
          <p:cNvPr id="10" name="TextBox 9"/>
          <p:cNvSpPr txBox="1"/>
          <p:nvPr/>
        </p:nvSpPr>
        <p:spPr>
          <a:xfrm>
            <a:off x="4737316" y="2731402"/>
            <a:ext cx="501111" cy="3693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Calibri"/>
                <a:ea typeface="+mn-ea"/>
                <a:cs typeface="+mn-cs"/>
              </a:rPr>
              <a:t>MS</a:t>
            </a:r>
          </a:p>
        </p:txBody>
      </p:sp>
      <p:sp>
        <p:nvSpPr>
          <p:cNvPr id="30" name="Footer Placeholder 1"/>
          <p:cNvSpPr>
            <a:spLocks noGrp="1"/>
          </p:cNvSpPr>
          <p:nvPr>
            <p:ph type="ftr" sz="quarter" idx="10"/>
          </p:nvPr>
        </p:nvSpPr>
        <p:spPr>
          <a:xfrm>
            <a:off x="4681628" y="6241897"/>
            <a:ext cx="3273305" cy="473081"/>
          </a:xfrm>
        </p:spPr>
        <p:txBody>
          <a:bodyPr/>
          <a:lstStyle/>
          <a:p>
            <a:r>
              <a:rPr lang="en-GB" b="1" dirty="0" smtClean="0"/>
              <a:t>Courtesy of Vahe Danielyan</a:t>
            </a:r>
            <a:endParaRPr lang="en-GB" b="1" dirty="0"/>
          </a:p>
        </p:txBody>
      </p:sp>
    </p:spTree>
    <p:extLst>
      <p:ext uri="{BB962C8B-B14F-4D97-AF65-F5344CB8AC3E}">
        <p14:creationId xmlns:p14="http://schemas.microsoft.com/office/powerpoint/2010/main" val="3801241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K07 Front End</a:t>
            </a:r>
            <a:endParaRPr lang="en-GB" dirty="0"/>
          </a:p>
        </p:txBody>
      </p:sp>
      <p:sp>
        <p:nvSpPr>
          <p:cNvPr id="5" name="Slide Number Placeholder 4"/>
          <p:cNvSpPr>
            <a:spLocks noGrp="1"/>
          </p:cNvSpPr>
          <p:nvPr>
            <p:ph type="sldNum" sz="quarter" idx="12"/>
          </p:nvPr>
        </p:nvSpPr>
        <p:spPr/>
        <p:txBody>
          <a:bodyPr/>
          <a:lstStyle/>
          <a:p>
            <a:fld id="{58EEFB2D-35A7-4BFF-A166-F5B8E811460E}" type="slidenum">
              <a:rPr lang="en-GB" smtClean="0"/>
              <a:pPr/>
              <a:t>9</a:t>
            </a:fld>
            <a:endParaRPr lang="en-GB"/>
          </a:p>
        </p:txBody>
      </p:sp>
      <p:cxnSp>
        <p:nvCxnSpPr>
          <p:cNvPr id="11" name="Straight Arrow Connector 10"/>
          <p:cNvCxnSpPr/>
          <p:nvPr/>
        </p:nvCxnSpPr>
        <p:spPr>
          <a:xfrm flipH="1">
            <a:off x="11063112" y="1573389"/>
            <a:ext cx="265288" cy="5945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284" y="198882"/>
            <a:ext cx="11908106" cy="5078749"/>
            <a:chOff x="150461" y="193028"/>
            <a:chExt cx="11908106" cy="5078749"/>
          </a:xfrm>
        </p:grpSpPr>
        <p:pic>
          <p:nvPicPr>
            <p:cNvPr id="6" name="Picture 5"/>
            <p:cNvPicPr>
              <a:picLocks noChangeAspect="1"/>
            </p:cNvPicPr>
            <p:nvPr/>
          </p:nvPicPr>
          <p:blipFill>
            <a:blip r:embed="rId2"/>
            <a:stretch>
              <a:fillRect/>
            </a:stretch>
          </p:blipFill>
          <p:spPr>
            <a:xfrm>
              <a:off x="150461" y="1418563"/>
              <a:ext cx="11908106" cy="3853214"/>
            </a:xfrm>
            <a:prstGeom prst="rect">
              <a:avLst/>
            </a:prstGeom>
          </p:spPr>
        </p:pic>
        <p:cxnSp>
          <p:nvCxnSpPr>
            <p:cNvPr id="7" name="Straight Arrow Connector 6"/>
            <p:cNvCxnSpPr/>
            <p:nvPr/>
          </p:nvCxnSpPr>
          <p:spPr>
            <a:xfrm>
              <a:off x="7637505" y="1436367"/>
              <a:ext cx="195355" cy="1062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23487" y="396650"/>
              <a:ext cx="183973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black"/>
                  </a:solidFill>
                  <a:effectLst/>
                  <a:uLnTx/>
                  <a:uFillTx/>
                  <a:latin typeface="Calibri" panose="020F0502020204030204"/>
                  <a:ea typeface="+mn-ea"/>
                  <a:cs typeface="+mn-cs"/>
                </a:rPr>
                <a:t>Proposed US DQ Beam Centre 5.4mrad to K07 ID Beam Axis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p:cNvCxnSpPr/>
            <p:nvPr/>
          </p:nvCxnSpPr>
          <p:spPr>
            <a:xfrm flipH="1">
              <a:off x="9334223" y="1059253"/>
              <a:ext cx="231663" cy="13257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630709" y="193028"/>
              <a:ext cx="312702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chemeClr val="bg1"/>
                  </a:solidFill>
                  <a:effectLst/>
                  <a:uLnTx/>
                  <a:uFillTx/>
                  <a:latin typeface="Calibri" panose="020F0502020204030204"/>
                  <a:ea typeface="+mn-ea"/>
                  <a:cs typeface="+mn-cs"/>
                </a:rPr>
                <a:t>4mrad fan from US DQ could </a:t>
              </a:r>
              <a:r>
                <a:rPr kumimoji="0" lang="en-GB" sz="1800" b="0" i="0" u="none" strike="noStrike" kern="1200" cap="none" spc="0" normalizeH="0" baseline="0" noProof="0" dirty="0" smtClean="0">
                  <a:ln>
                    <a:noFill/>
                  </a:ln>
                  <a:solidFill>
                    <a:prstClr val="black"/>
                  </a:solidFill>
                  <a:effectLst/>
                  <a:uLnTx/>
                  <a:uFillTx/>
                  <a:latin typeface="Calibri" panose="020F0502020204030204"/>
                  <a:ea typeface="+mn-ea"/>
                  <a:cs typeface="+mn-cs"/>
                </a:rPr>
                <a:t>be extracted and cover the Mirror for Branch B</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p:cNvCxnSpPr/>
            <p:nvPr/>
          </p:nvCxnSpPr>
          <p:spPr>
            <a:xfrm flipV="1">
              <a:off x="8512530" y="2632977"/>
              <a:ext cx="118179" cy="15183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41733" y="4302435"/>
              <a:ext cx="21110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black"/>
                  </a:solidFill>
                  <a:effectLst/>
                  <a:uLnTx/>
                  <a:uFillTx/>
                  <a:latin typeface="Calibri" panose="020F0502020204030204"/>
                  <a:ea typeface="+mn-ea"/>
                  <a:cs typeface="+mn-cs"/>
                </a:rPr>
                <a:t>K07 ID Beam</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Arrow Connector 14"/>
            <p:cNvCxnSpPr/>
            <p:nvPr/>
          </p:nvCxnSpPr>
          <p:spPr>
            <a:xfrm>
              <a:off x="4966232" y="1535842"/>
              <a:ext cx="178592" cy="849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966232" y="1535842"/>
              <a:ext cx="479428" cy="10093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00017" y="1127431"/>
              <a:ext cx="21110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black"/>
                  </a:solidFill>
                  <a:effectLst/>
                  <a:uLnTx/>
                  <a:uFillTx/>
                  <a:latin typeface="Calibri" panose="020F0502020204030204"/>
                  <a:ea typeface="+mn-ea"/>
                  <a:cs typeface="+mn-cs"/>
                </a:rPr>
                <a:t>B07 Current Beam</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Footer Placeholder 1"/>
          <p:cNvSpPr>
            <a:spLocks noGrp="1"/>
          </p:cNvSpPr>
          <p:nvPr>
            <p:ph type="ftr" sz="quarter" idx="10"/>
          </p:nvPr>
        </p:nvSpPr>
        <p:spPr>
          <a:xfrm>
            <a:off x="135642" y="5490564"/>
            <a:ext cx="11720998" cy="1874528"/>
          </a:xfrm>
        </p:spPr>
        <p:txBody>
          <a:bodyPr/>
          <a:lstStyle/>
          <a:p>
            <a:r>
              <a:rPr lang="en-GB" b="1" dirty="0" smtClean="0">
                <a:solidFill>
                  <a:schemeClr val="tx1"/>
                </a:solidFill>
              </a:rPr>
              <a:t>B07</a:t>
            </a:r>
            <a:r>
              <a:rPr lang="en-GB" b="1" dirty="0">
                <a:solidFill>
                  <a:schemeClr val="tx1"/>
                </a:solidFill>
              </a:rPr>
              <a:t>: Versatile Soft X-ray (</a:t>
            </a:r>
            <a:r>
              <a:rPr lang="en-GB" b="1" dirty="0" err="1">
                <a:solidFill>
                  <a:schemeClr val="tx1"/>
                </a:solidFill>
              </a:rPr>
              <a:t>VerSoX</a:t>
            </a:r>
            <a:r>
              <a:rPr lang="en-GB" b="1" dirty="0">
                <a:solidFill>
                  <a:schemeClr val="tx1"/>
                </a:solidFill>
              </a:rPr>
              <a:t>) Beamline</a:t>
            </a:r>
          </a:p>
          <a:p>
            <a:r>
              <a:rPr lang="en-GB" dirty="0">
                <a:solidFill>
                  <a:schemeClr val="tx1"/>
                </a:solidFill>
              </a:rPr>
              <a:t>The scientific aims outlined in the proposal for the </a:t>
            </a:r>
            <a:r>
              <a:rPr lang="en-GB" dirty="0" err="1">
                <a:solidFill>
                  <a:schemeClr val="tx1"/>
                </a:solidFill>
              </a:rPr>
              <a:t>VerSoX</a:t>
            </a:r>
            <a:r>
              <a:rPr lang="en-GB" dirty="0">
                <a:solidFill>
                  <a:schemeClr val="tx1"/>
                </a:solidFill>
              </a:rPr>
              <a:t> beamline are very diverse and include studies of heterogeneous catalysts, pharmaceuticals and biomaterials under realistic conditions, environmental and space science studies on liquids and ices, heritage conservation, and the study of electronic and photonic </a:t>
            </a:r>
            <a:r>
              <a:rPr lang="en-GB" dirty="0" smtClean="0">
                <a:solidFill>
                  <a:schemeClr val="tx1"/>
                </a:solidFill>
              </a:rPr>
              <a:t>materials</a:t>
            </a:r>
            <a:endParaRPr lang="en-GB" dirty="0">
              <a:solidFill>
                <a:schemeClr val="tx1"/>
              </a:solidFill>
            </a:endParaRPr>
          </a:p>
        </p:txBody>
      </p:sp>
    </p:spTree>
    <p:extLst>
      <p:ext uri="{BB962C8B-B14F-4D97-AF65-F5344CB8AC3E}">
        <p14:creationId xmlns:p14="http://schemas.microsoft.com/office/powerpoint/2010/main" val="31955910"/>
      </p:ext>
    </p:extLst>
  </p:cSld>
  <p:clrMapOvr>
    <a:masterClrMapping/>
  </p:clrMapOvr>
</p:sld>
</file>

<file path=ppt/theme/theme1.xml><?xml version="1.0" encoding="utf-8"?>
<a:theme xmlns:a="http://schemas.openxmlformats.org/drawingml/2006/main" name="DDBA_slides_template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1960</TotalTime>
  <Words>893</Words>
  <Application>Microsoft Office PowerPoint</Application>
  <PresentationFormat>Widescreen</PresentationFormat>
  <Paragraphs>179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DengXian</vt:lpstr>
      <vt:lpstr>Times</vt:lpstr>
      <vt:lpstr>Times New Roman</vt:lpstr>
      <vt:lpstr>DDBA_slides_template3</vt:lpstr>
      <vt:lpstr>PowerPoint Presentation</vt:lpstr>
      <vt:lpstr>Insertion Device Front End</vt:lpstr>
      <vt:lpstr>Diamond-I and Diamond-II Layout</vt:lpstr>
      <vt:lpstr>‘I’ Front Ends</vt:lpstr>
      <vt:lpstr>‘I’ Front Ends</vt:lpstr>
      <vt:lpstr>Front End Absorber FEA</vt:lpstr>
      <vt:lpstr>‘K’ Front Ends</vt:lpstr>
      <vt:lpstr>K05 &amp; K06 Front Ends</vt:lpstr>
      <vt:lpstr>K07 Front End</vt:lpstr>
      <vt:lpstr>Prototype Slits</vt:lpstr>
      <vt:lpstr>‘K18, 22 &amp; 23’ Front Ends</vt:lpstr>
      <vt:lpstr>Next Step</vt:lpstr>
    </vt:vector>
  </TitlesOfParts>
  <Company>Diamond Light Source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Xia (DLSLtd,RAL,TEC)</dc:creator>
  <cp:lastModifiedBy>Liu, Xia (DLSLtd,RAL,TEC)</cp:lastModifiedBy>
  <cp:revision>39</cp:revision>
  <dcterms:created xsi:type="dcterms:W3CDTF">2021-01-25T17:46:22Z</dcterms:created>
  <dcterms:modified xsi:type="dcterms:W3CDTF">2021-01-28T17:12:21Z</dcterms:modified>
</cp:coreProperties>
</file>